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12188825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Char char="■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Char char="●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Char char="■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Char char="●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Char char="○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Char char="■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fld>
            <a:endParaRPr lang="en-US" sz="12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9"/>
          <p:cNvGrpSpPr/>
          <p:nvPr/>
        </p:nvGrpSpPr>
        <p:grpSpPr>
          <a:xfrm>
            <a:off x="0" y="0"/>
            <a:ext cx="12190571" cy="6858000"/>
            <a:chOff x="0" y="0"/>
            <a:chExt cx="12190571" cy="6858000"/>
          </a:xfrm>
        </p:grpSpPr>
        <p:sp>
          <p:nvSpPr>
            <p:cNvPr id="20" name="Shape 20"/>
            <p:cNvSpPr/>
            <p:nvPr/>
          </p:nvSpPr>
          <p:spPr>
            <a:xfrm>
              <a:off x="1620" y="0"/>
              <a:ext cx="12188951" cy="6858000"/>
            </a:xfrm>
            <a:prstGeom prst="rect">
              <a:avLst/>
            </a:prstGeom>
            <a:gradFill>
              <a:gsLst>
                <a:gs pos="0">
                  <a:srgbClr val="4C661A"/>
                </a:gs>
                <a:gs pos="58000">
                  <a:srgbClr val="D5EAAE"/>
                </a:gs>
                <a:gs pos="100000">
                  <a:srgbClr val="4C661A"/>
                </a:gs>
              </a:gsLst>
              <a:lin ang="2700000" scaled="0"/>
            </a:gradFill>
            <a:ln>
              <a:noFill/>
            </a:ln>
          </p:spPr>
          <p:txBody>
            <a:bodyPr wrap="square" lIns="121875" tIns="60925" rIns="121875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1" name="Shape 21"/>
            <p:cNvGrpSpPr/>
            <p:nvPr/>
          </p:nvGrpSpPr>
          <p:grpSpPr>
            <a:xfrm>
              <a:off x="0" y="0"/>
              <a:ext cx="4726043" cy="6858000"/>
              <a:chOff x="0" y="0"/>
              <a:chExt cx="4726043" cy="6858000"/>
            </a:xfrm>
          </p:grpSpPr>
          <p:pic>
            <p:nvPicPr>
              <p:cNvPr id="22" name="Shape 2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0"/>
                <a:ext cx="4591593" cy="685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Shape 23"/>
              <p:cNvSpPr/>
              <p:nvPr/>
            </p:nvSpPr>
            <p:spPr>
              <a:xfrm>
                <a:off x="4588883" y="0"/>
                <a:ext cx="137159" cy="6858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117308" y="6400801"/>
            <a:ext cx="2742485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7" cy="32067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 strike="noStrike" cap="none">
              <a:solidFill>
                <a:srgbClr val="222F2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buClr>
                <a:srgbClr val="08A5EF"/>
              </a:buClr>
              <a:buFont typeface="Arial"/>
              <a:buNone/>
              <a:defRPr sz="2800" b="0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ctr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ctr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ctr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ctr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ctr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ctr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ctr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ctr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4879346" y="1498600"/>
            <a:ext cx="7008574" cy="32988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Century Gothic"/>
              <a:buNone/>
              <a:defRPr sz="5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117308" y="76200"/>
            <a:ext cx="10157353" cy="139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Font typeface="Century Gothic"/>
              <a:buNone/>
              <a:defRPr sz="4400" b="0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3960786" y="-1141677"/>
            <a:ext cx="4470399" cy="101573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-152347" algn="l" rtl="0">
              <a:lnSpc>
                <a:spcPct val="95000"/>
              </a:lnSpc>
              <a:spcBef>
                <a:spcPts val="1866"/>
              </a:spcBef>
              <a:buClr>
                <a:srgbClr val="08A5E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31392" marR="0" lvl="1" indent="-185291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58037" marR="0" lvl="2" indent="-192836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84683" marR="0" lvl="3" indent="-20038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11328" marR="0" lvl="4" indent="-19522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37973" marR="0" lvl="5" indent="-21420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864619" marR="0" lvl="6" indent="-20904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91263" marR="0" lvl="7" indent="-20389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778859" marR="0" lvl="8" indent="-20888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1117308" y="6400801"/>
            <a:ext cx="2742485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7" cy="32067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 strike="noStrike" cap="none">
              <a:solidFill>
                <a:srgbClr val="222F2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7614867" y="2512403"/>
            <a:ext cx="5897561" cy="14220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Font typeface="Century Gothic"/>
              <a:buNone/>
              <a:defRPr sz="4400" b="0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2434617" y="-1042670"/>
            <a:ext cx="5897561" cy="85321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-152347" algn="l" rtl="0">
              <a:lnSpc>
                <a:spcPct val="95000"/>
              </a:lnSpc>
              <a:spcBef>
                <a:spcPts val="1866"/>
              </a:spcBef>
              <a:buClr>
                <a:srgbClr val="08A5E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31392" marR="0" lvl="1" indent="-185291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58037" marR="0" lvl="2" indent="-192836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84683" marR="0" lvl="3" indent="-20038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11328" marR="0" lvl="4" indent="-19522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37973" marR="0" lvl="5" indent="-21420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864619" marR="0" lvl="6" indent="-20904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91263" marR="0" lvl="7" indent="-20389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778859" marR="0" lvl="8" indent="-20888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1117308" y="6400801"/>
            <a:ext cx="2742485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7" cy="32067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 strike="noStrike" cap="none">
              <a:solidFill>
                <a:srgbClr val="222F2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117308" y="6400801"/>
            <a:ext cx="2742485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7" cy="32067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 strike="noStrike" cap="none">
              <a:solidFill>
                <a:srgbClr val="222F2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117308" y="1701800"/>
            <a:ext cx="10157353" cy="4470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-152347" algn="l" rtl="0">
              <a:lnSpc>
                <a:spcPct val="95000"/>
              </a:lnSpc>
              <a:spcBef>
                <a:spcPts val="1866"/>
              </a:spcBef>
              <a:buClr>
                <a:srgbClr val="08A5E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31392" marR="0" lvl="1" indent="-185291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58037" marR="0" lvl="2" indent="-192836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84683" marR="0" lvl="3" indent="-20038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11328" marR="0" lvl="4" indent="-19522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37973" marR="0" lvl="5" indent="-21420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864619" marR="0" lvl="6" indent="-20904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91263" marR="0" lvl="7" indent="-20389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778859" marR="0" lvl="8" indent="-20888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17308" y="76200"/>
            <a:ext cx="10157353" cy="139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Font typeface="Century Gothic"/>
              <a:buNone/>
              <a:defRPr sz="4400" b="0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Shape 36"/>
          <p:cNvGrpSpPr/>
          <p:nvPr/>
        </p:nvGrpSpPr>
        <p:grpSpPr>
          <a:xfrm>
            <a:off x="1620" y="0"/>
            <a:ext cx="12188951" cy="6858000"/>
            <a:chOff x="1620" y="0"/>
            <a:chExt cx="12188951" cy="6858000"/>
          </a:xfrm>
        </p:grpSpPr>
        <p:sp>
          <p:nvSpPr>
            <p:cNvPr id="37" name="Shape 37"/>
            <p:cNvSpPr/>
            <p:nvPr/>
          </p:nvSpPr>
          <p:spPr>
            <a:xfrm>
              <a:off x="1620" y="0"/>
              <a:ext cx="12188951" cy="6858000"/>
            </a:xfrm>
            <a:prstGeom prst="rect">
              <a:avLst/>
            </a:prstGeom>
            <a:gradFill>
              <a:gsLst>
                <a:gs pos="0">
                  <a:srgbClr val="4C661A"/>
                </a:gs>
                <a:gs pos="58000">
                  <a:srgbClr val="D5EAAE"/>
                </a:gs>
                <a:gs pos="100000">
                  <a:srgbClr val="4C661A"/>
                </a:gs>
              </a:gsLst>
              <a:lin ang="2700000" scaled="0"/>
            </a:gradFill>
            <a:ln>
              <a:noFill/>
            </a:ln>
          </p:spPr>
          <p:txBody>
            <a:bodyPr wrap="square" lIns="121875" tIns="60925" rIns="121875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8" name="Shape 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98817" y="0"/>
              <a:ext cx="459159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Shape 39"/>
            <p:cNvSpPr/>
            <p:nvPr/>
          </p:nvSpPr>
          <p:spPr>
            <a:xfrm>
              <a:off x="7481252" y="0"/>
              <a:ext cx="137159" cy="685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8817" y="0"/>
            <a:ext cx="4591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117308" y="6400801"/>
            <a:ext cx="2742485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7" cy="32067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 strike="noStrike" cap="none">
              <a:solidFill>
                <a:srgbClr val="222F2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237148" y="4927600"/>
            <a:ext cx="7008574" cy="1244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buClr>
                <a:srgbClr val="08A5EF"/>
              </a:buClr>
              <a:buFont typeface="Arial"/>
              <a:buNone/>
              <a:defRPr sz="2800" b="0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ctr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ctr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ctr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ctr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ctr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ctr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ctr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ctr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237148" y="1498600"/>
            <a:ext cx="7008574" cy="32988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Century Gothic"/>
              <a:buNone/>
              <a:defRPr sz="5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17308" y="76200"/>
            <a:ext cx="10157353" cy="139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Font typeface="Century Gothic"/>
              <a:buNone/>
              <a:defRPr sz="4400" b="0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17308" y="1701800"/>
            <a:ext cx="4977103" cy="4470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-152347" algn="l" rtl="0">
              <a:lnSpc>
                <a:spcPct val="95000"/>
              </a:lnSpc>
              <a:spcBef>
                <a:spcPts val="1866"/>
              </a:spcBef>
              <a:buClr>
                <a:srgbClr val="08A5E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31392" marR="0" lvl="1" indent="-185291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58037" marR="0" lvl="2" indent="-192836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84683" marR="0" lvl="3" indent="-20038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11328" marR="0" lvl="4" indent="-19522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11328" marR="0" lvl="5" indent="-20665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11328" marR="0" lvl="6" indent="-20665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011328" marR="0" lvl="7" indent="-20665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011328" marR="0" lvl="8" indent="-20665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297558" y="1701800"/>
            <a:ext cx="4977103" cy="4470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-152347" algn="l" rtl="0">
              <a:lnSpc>
                <a:spcPct val="95000"/>
              </a:lnSpc>
              <a:spcBef>
                <a:spcPts val="1866"/>
              </a:spcBef>
              <a:buClr>
                <a:srgbClr val="08A5E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31392" marR="0" lvl="1" indent="-185291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58037" marR="0" lvl="2" indent="-192836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84683" marR="0" lvl="3" indent="-20038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11328" marR="0" lvl="4" indent="-19522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11328" marR="0" lvl="5" indent="-20665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11328" marR="0" lvl="6" indent="-20665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011328" marR="0" lvl="7" indent="-20665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011328" marR="0" lvl="8" indent="-20665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1117308" y="6400801"/>
            <a:ext cx="2742485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7" cy="32067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 strike="noStrike" cap="none">
              <a:solidFill>
                <a:srgbClr val="222F2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117308" y="76200"/>
            <a:ext cx="10157353" cy="139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Font typeface="Century Gothic"/>
              <a:buNone/>
              <a:defRPr sz="4400" b="0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21371" y="1608836"/>
            <a:ext cx="4973041" cy="512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buClr>
                <a:srgbClr val="08A5EF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7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100" b="1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100" b="1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100" b="1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100" b="1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1117308" y="2209800"/>
            <a:ext cx="4977103" cy="3962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-177747" algn="l" rtl="0">
              <a:lnSpc>
                <a:spcPct val="95000"/>
              </a:lnSpc>
              <a:spcBef>
                <a:spcPts val="1866"/>
              </a:spcBef>
              <a:buClr>
                <a:srgbClr val="08A5E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31392" marR="0" lvl="1" indent="-197991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58037" marR="0" lvl="2" indent="-192836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84683" marR="0" lvl="3" indent="-20038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11328" marR="0" lvl="4" indent="-19522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11328" marR="0" lvl="5" indent="-20665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11328" marR="0" lvl="6" indent="-20665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011328" marR="0" lvl="7" indent="-20665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011328" marR="0" lvl="8" indent="-20665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6301621" y="1608836"/>
            <a:ext cx="4973041" cy="512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buClr>
                <a:srgbClr val="08A5EF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7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100" b="1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100" b="1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100" b="1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100" b="1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6297558" y="2209800"/>
            <a:ext cx="4977103" cy="3962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-177747" algn="l" rtl="0">
              <a:lnSpc>
                <a:spcPct val="95000"/>
              </a:lnSpc>
              <a:spcBef>
                <a:spcPts val="1866"/>
              </a:spcBef>
              <a:buClr>
                <a:srgbClr val="08A5E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31392" marR="0" lvl="1" indent="-197991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58037" marR="0" lvl="2" indent="-192836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84683" marR="0" lvl="3" indent="-20038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11328" marR="0" lvl="4" indent="-19522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11328" marR="0" lvl="5" indent="-20665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11328" marR="0" lvl="6" indent="-20665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011328" marR="0" lvl="7" indent="-20665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011328" marR="0" lvl="8" indent="-20665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117308" y="6400801"/>
            <a:ext cx="2742485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7" cy="32067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 strike="noStrike" cap="none">
              <a:solidFill>
                <a:srgbClr val="222F2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117308" y="76200"/>
            <a:ext cx="10157353" cy="139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Font typeface="Century Gothic"/>
              <a:buNone/>
              <a:defRPr sz="4400" b="0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1117308" y="6400801"/>
            <a:ext cx="2742485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7" cy="32067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 strike="noStrike" cap="none">
              <a:solidFill>
                <a:srgbClr val="222F2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1117308" y="6400801"/>
            <a:ext cx="2742485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7" cy="32067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 strike="noStrike" cap="none">
              <a:solidFill>
                <a:srgbClr val="222F2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3961367" y="0"/>
            <a:ext cx="7922736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5612" y="1701800"/>
            <a:ext cx="3351926" cy="284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Font typeface="Century Gothic"/>
              <a:buNone/>
              <a:defRPr sz="2000" b="1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469235" y="482600"/>
            <a:ext cx="6805427" cy="5892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-152347" algn="l" rtl="0">
              <a:lnSpc>
                <a:spcPct val="95000"/>
              </a:lnSpc>
              <a:spcBef>
                <a:spcPts val="1866"/>
              </a:spcBef>
              <a:buClr>
                <a:srgbClr val="08A5E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31392" marR="0" lvl="1" indent="-185291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58037" marR="0" lvl="2" indent="-192836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84683" marR="0" lvl="3" indent="-20038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11328" marR="0" lvl="4" indent="-19522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37973" marR="0" lvl="5" indent="-21420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864619" marR="0" lvl="6" indent="-20904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91263" marR="0" lvl="7" indent="-20389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778859" marR="0" lvl="8" indent="-20888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55612" y="4648200"/>
            <a:ext cx="3351926" cy="1727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buClr>
                <a:srgbClr val="08A5EF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1117308" y="6400801"/>
            <a:ext cx="2742485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7" cy="32067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 strike="noStrike" cap="none">
              <a:solidFill>
                <a:srgbClr val="222F2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2437765" y="4800600"/>
            <a:ext cx="7313294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Font typeface="Century Gothic"/>
              <a:buNone/>
              <a:defRPr sz="2000" b="1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2437765" y="279401"/>
            <a:ext cx="7313294" cy="4448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866"/>
              </a:spcBef>
              <a:buClr>
                <a:srgbClr val="08A5EF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3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7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7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7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27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2437765" y="5562600"/>
            <a:ext cx="7313294" cy="812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buClr>
                <a:srgbClr val="08A5EF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Font typeface="Century Gothic"/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117308" y="6400801"/>
            <a:ext cx="2742485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7" cy="32067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 strike="noStrike" cap="none">
              <a:solidFill>
                <a:srgbClr val="222F2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1620" y="0"/>
            <a:ext cx="12188951" cy="6858000"/>
            <a:chOff x="1620" y="0"/>
            <a:chExt cx="12188951" cy="6858000"/>
          </a:xfrm>
        </p:grpSpPr>
        <p:sp>
          <p:nvSpPr>
            <p:cNvPr id="11" name="Shape 11"/>
            <p:cNvSpPr/>
            <p:nvPr/>
          </p:nvSpPr>
          <p:spPr>
            <a:xfrm>
              <a:off x="1620" y="0"/>
              <a:ext cx="12188951" cy="6858000"/>
            </a:xfrm>
            <a:prstGeom prst="rect">
              <a:avLst/>
            </a:prstGeom>
            <a:gradFill>
              <a:gsLst>
                <a:gs pos="0">
                  <a:srgbClr val="4C661A"/>
                </a:gs>
                <a:gs pos="58000">
                  <a:srgbClr val="D5EAAE"/>
                </a:gs>
                <a:gs pos="100000">
                  <a:srgbClr val="4C661A"/>
                </a:gs>
              </a:gsLst>
              <a:lin ang="2700000" scaled="0"/>
            </a:gradFill>
            <a:ln>
              <a:noFill/>
            </a:ln>
          </p:spPr>
          <p:txBody>
            <a:bodyPr wrap="square" lIns="121875" tIns="60925" rIns="121875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304720" y="0"/>
              <a:ext cx="11579383" cy="6858000"/>
            </a:xfrm>
            <a:prstGeom prst="rect">
              <a:avLst/>
            </a:prstGeom>
            <a:solidFill>
              <a:srgbClr val="EAF5D6">
                <a:alpha val="49803"/>
              </a:srgbClr>
            </a:solidFill>
            <a:ln>
              <a:noFill/>
            </a:ln>
          </p:spPr>
          <p:txBody>
            <a:bodyPr wrap="square" lIns="121875" tIns="60925" rIns="121875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117308" y="6400801"/>
            <a:ext cx="2742485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7" cy="320675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 b="0" i="0" u="none" strike="noStrike" cap="none">
              <a:solidFill>
                <a:srgbClr val="222F2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117308" y="1701800"/>
            <a:ext cx="10157353" cy="4470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47" marR="0" lvl="0" indent="-152347" algn="l" rtl="0">
              <a:lnSpc>
                <a:spcPct val="95000"/>
              </a:lnSpc>
              <a:spcBef>
                <a:spcPts val="1866"/>
              </a:spcBef>
              <a:buClr>
                <a:srgbClr val="08A5E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31392" marR="0" lvl="1" indent="-185291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58037" marR="0" lvl="2" indent="-192836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84683" marR="0" lvl="3" indent="-20038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11328" marR="0" lvl="4" indent="-19522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37973" marR="0" lvl="5" indent="-21420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864619" marR="0" lvl="6" indent="-20904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91263" marR="0" lvl="7" indent="-203893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778859" marR="0" lvl="8" indent="-208888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9000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117308" y="76200"/>
            <a:ext cx="10157353" cy="139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Font typeface="Century Gothic"/>
              <a:buNone/>
              <a:defRPr sz="4400" b="0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lencairnells.weebly.com/grapeseed-program-k-2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lencairnells.weebly.com/take-home-book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z-kids.com/main/VideoLibrary/id/669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youtu.be/HJGzjh5Q1T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5027612" y="4191000"/>
            <a:ext cx="7008574" cy="1600199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ct val="25000"/>
              <a:buFont typeface="Arial"/>
              <a:buNone/>
            </a:pPr>
            <a:r>
              <a:rPr lang="en-US" sz="3200" b="0" i="0" u="none" strike="noStrike" cap="none" dirty="0" smtClean="0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2021-22 </a:t>
            </a:r>
            <a:r>
              <a:rPr lang="en-US" sz="3200" b="0" i="0" u="none" strike="noStrike" cap="none" dirty="0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Year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Clr>
                <a:srgbClr val="08A5EF"/>
              </a:buClr>
              <a:buSzPct val="25000"/>
              <a:buFont typeface="Arial"/>
              <a:buNone/>
            </a:pPr>
            <a:r>
              <a:rPr lang="en-US" sz="3200" b="0" i="0" u="none" strike="noStrike" cap="none" dirty="0" err="1" smtClean="0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MultiLanguage</a:t>
            </a:r>
            <a:r>
              <a:rPr lang="en-US" sz="3200" b="0" i="0" u="none" strike="noStrike" cap="none" dirty="0" smtClean="0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strike="noStrike" cap="none" dirty="0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Learner (ELL) Program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4875212" y="228600"/>
            <a:ext cx="7008574" cy="3298824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entury Gothic"/>
              <a:buNone/>
            </a:pPr>
            <a:r>
              <a:rPr lang="en-US" sz="7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Welcome!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831849" y="563562"/>
            <a:ext cx="10157353" cy="48006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SzPct val="25000"/>
              <a:buFont typeface="Century Gothic"/>
              <a:buNone/>
            </a:pPr>
            <a:r>
              <a:rPr lang="en-US" sz="6000" b="1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&amp; Answer Time</a:t>
            </a:r>
            <a:br>
              <a:rPr lang="en-US" sz="6000" b="1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6000" b="1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6000" b="1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6000" b="1" i="0" u="none" strike="noStrike" cap="none">
              <a:solidFill>
                <a:srgbClr val="31521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6" name="Shape 176" descr="Image result for ques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125" y="1981200"/>
            <a:ext cx="6434686" cy="374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36612" y="1701800"/>
            <a:ext cx="10515599" cy="4470399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5000"/>
              </a:lnSpc>
              <a:spcBef>
                <a:spcPts val="0"/>
              </a:spcBef>
              <a:buClr>
                <a:srgbClr val="08A5EF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GOAL:</a:t>
            </a:r>
            <a:r>
              <a:rPr lang="en-US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Improving our Students’ English while helping them gain subject matter concepts 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17308" y="76200"/>
            <a:ext cx="10157353" cy="13970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SzPct val="25000"/>
              <a:buFont typeface="Century Gothic"/>
              <a:buNone/>
            </a:pPr>
            <a:r>
              <a:rPr lang="en-US" sz="6000" b="1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English Language Learners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l="10626" t="8751" r="28437" b="8748"/>
          <a:stretch/>
        </p:blipFill>
        <p:spPr>
          <a:xfrm>
            <a:off x="7542211" y="3233422"/>
            <a:ext cx="2894251" cy="293877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l="8749" t="11249" r="10625"/>
          <a:stretch/>
        </p:blipFill>
        <p:spPr>
          <a:xfrm>
            <a:off x="1598611" y="3233422"/>
            <a:ext cx="3559647" cy="293877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60567" y="1701799"/>
            <a:ext cx="4842932" cy="3632199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5000" dist="50800" dir="12900000" kx="195000" ky="195000" algn="tl" rotWithShape="0">
              <a:srgbClr val="000000">
                <a:alpha val="29803"/>
              </a:srgbClr>
            </a:outerShdw>
          </a:effectLst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117308" y="76200"/>
            <a:ext cx="10157353" cy="13970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SzPct val="25000"/>
              <a:buFont typeface="Century Gothic"/>
              <a:buNone/>
            </a:pPr>
            <a:r>
              <a:rPr lang="en-US" sz="8000" b="1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Who’s Who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02547">
            <a:off x="6494406" y="1898023"/>
            <a:ext cx="4753631" cy="3565223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5000" dist="50800" dir="12900000" kx="195000" ky="195000" algn="tl" rotWithShape="0">
              <a:srgbClr val="000000">
                <a:alpha val="29803"/>
              </a:srgbClr>
            </a:outerShdw>
          </a:effectLst>
        </p:spPr>
      </p:pic>
      <p:sp>
        <p:nvSpPr>
          <p:cNvPr id="121" name="Shape 121"/>
          <p:cNvSpPr txBox="1"/>
          <p:nvPr/>
        </p:nvSpPr>
        <p:spPr>
          <a:xfrm rot="-384278">
            <a:off x="1390049" y="5505042"/>
            <a:ext cx="3124200" cy="10279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Bungard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ELL Teacher</a:t>
            </a:r>
          </a:p>
        </p:txBody>
      </p:sp>
      <p:sp>
        <p:nvSpPr>
          <p:cNvPr id="122" name="Shape 122"/>
          <p:cNvSpPr txBox="1"/>
          <p:nvPr/>
        </p:nvSpPr>
        <p:spPr>
          <a:xfrm rot="486820">
            <a:off x="6277973" y="5508150"/>
            <a:ext cx="4876800" cy="10279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Brown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ELL Paraprofessional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117308" y="76200"/>
            <a:ext cx="10157353" cy="13970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SzPct val="25000"/>
              <a:buFont typeface="Century Gothic"/>
              <a:buNone/>
            </a:pPr>
            <a:r>
              <a:rPr lang="en-US" sz="6000" b="1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Countries of Glencairn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908" y="2133600"/>
            <a:ext cx="7391399" cy="43434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110404" y="1437758"/>
            <a:ext cx="9708407" cy="4470399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rgbClr val="08A5EF"/>
              </a:buClr>
              <a:buSzPct val="250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-US" sz="2800" b="1" dirty="0" smtClean="0"/>
              <a:t>2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Countries Represented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132011" y="1600200"/>
            <a:ext cx="7848599" cy="4470399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ct val="98666"/>
              <a:buFont typeface="Arial"/>
              <a:buChar char="•"/>
            </a:pPr>
            <a:r>
              <a:rPr lang="en-US" sz="296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GrapeSeed Curriculum for beginners </a:t>
            </a:r>
          </a:p>
          <a:p>
            <a:pPr marL="731392" marR="0" lvl="1" indent="-312292" algn="l" rtl="0">
              <a:lnSpc>
                <a:spcPct val="8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100521"/>
              <a:buFont typeface="Century Gothic"/>
              <a:buChar char="–"/>
            </a:pPr>
            <a:r>
              <a:rPr lang="en-US" sz="2312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Intended for grades </a:t>
            </a:r>
            <a:r>
              <a:rPr lang="en-US" sz="2312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Kindergarten - 2</a:t>
            </a:r>
            <a:r>
              <a:rPr lang="en-US" sz="2312" b="1" i="0" u="none" strike="noStrike" cap="none" baseline="300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</a:t>
            </a:r>
            <a:r>
              <a:rPr lang="en-US" sz="2312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grade</a:t>
            </a:r>
          </a:p>
          <a:p>
            <a:pPr marL="731392" marR="0" lvl="1" indent="-312292" algn="l" rtl="0">
              <a:lnSpc>
                <a:spcPct val="8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100521"/>
              <a:buFont typeface="Century Gothic"/>
              <a:buChar char="–"/>
            </a:pPr>
            <a:r>
              <a:rPr lang="en-US" sz="2312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used in 16 countries and over 400 schools, serving more than 40,00 students daily</a:t>
            </a:r>
          </a:p>
          <a:p>
            <a:pPr marL="731392" marR="0" lvl="1" indent="-312292" algn="l" rtl="0">
              <a:lnSpc>
                <a:spcPct val="8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100521"/>
              <a:buFont typeface="Century Gothic"/>
              <a:buChar char="–"/>
            </a:pPr>
            <a:r>
              <a:rPr lang="en-US" sz="2312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Units are available for teacher instruction</a:t>
            </a:r>
          </a:p>
          <a:p>
            <a:pPr marL="731392" marR="0" lvl="1" indent="-312292" algn="l" rtl="0">
              <a:lnSpc>
                <a:spcPct val="8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100521"/>
              <a:buFont typeface="Century Gothic"/>
              <a:buChar char="–"/>
            </a:pPr>
            <a:r>
              <a:rPr lang="en-US" sz="2312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will receive instruction in GrapeSeed for  approx. 30-45 minutes </a:t>
            </a:r>
          </a:p>
          <a:p>
            <a:pPr marL="426645" marR="0" lvl="1" indent="-7544" algn="l" rtl="0">
              <a:lnSpc>
                <a:spcPct val="8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25000"/>
              <a:buFont typeface="Century Gothic"/>
              <a:buNone/>
            </a:pPr>
            <a:r>
              <a:rPr lang="en-US" sz="2312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3-5X a week</a:t>
            </a:r>
          </a:p>
          <a:p>
            <a:pPr marL="731392" marR="0" lvl="1" indent="-312292" algn="l" rtl="0">
              <a:lnSpc>
                <a:spcPct val="8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100521"/>
              <a:buFont typeface="Century Gothic"/>
              <a:buChar char="–"/>
            </a:pPr>
            <a:r>
              <a:rPr lang="en-US" sz="2312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Take home material will be </a:t>
            </a:r>
          </a:p>
          <a:p>
            <a:pPr marL="426645" marR="0" lvl="1" indent="-7544" algn="l" rtl="0">
              <a:lnSpc>
                <a:spcPct val="8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25000"/>
              <a:buFont typeface="Century Gothic"/>
              <a:buNone/>
            </a:pPr>
            <a:r>
              <a:rPr lang="en-US" sz="2312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provided</a:t>
            </a:r>
          </a:p>
          <a:p>
            <a:pPr marL="731392" marR="0" lvl="1" indent="-312292" algn="l" rtl="0">
              <a:lnSpc>
                <a:spcPct val="85000"/>
              </a:lnSpc>
              <a:spcBef>
                <a:spcPts val="1066"/>
              </a:spcBef>
              <a:buClr>
                <a:srgbClr val="08A5EF"/>
              </a:buClr>
              <a:buSzPct val="97368"/>
              <a:buFont typeface="Century Gothic"/>
              <a:buNone/>
            </a:pPr>
            <a:endParaRPr sz="185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2611" y="4267198"/>
            <a:ext cx="3505200" cy="233586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117308" y="76200"/>
            <a:ext cx="10157353" cy="13970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SzPct val="25000"/>
              <a:buFont typeface="Century Gothic"/>
              <a:buNone/>
            </a:pPr>
            <a:r>
              <a:rPr lang="en-US" sz="6000" b="1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Curriculum-Beginners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4810" y="5916710"/>
            <a:ext cx="4915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glencairnells.weebly.com/grapeseed-program-k-2.html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117308" y="1701800"/>
            <a:ext cx="10157353" cy="4470399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ct val="100909"/>
              <a:buFont typeface="Arial"/>
              <a:buChar char="•"/>
            </a:pPr>
            <a:r>
              <a:rPr lang="en-US" sz="333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Emergent Reader Books for Beginners</a:t>
            </a:r>
          </a:p>
          <a:p>
            <a:pPr marL="731392" marR="0" lvl="1" indent="-312292" algn="l" rtl="0">
              <a:lnSpc>
                <a:spcPct val="7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98666"/>
              <a:buFont typeface="Century Gothic"/>
              <a:buChar char="–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Intended for students in </a:t>
            </a:r>
            <a:r>
              <a:rPr lang="en-US" sz="296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Grades 2-5</a:t>
            </a:r>
          </a:p>
          <a:p>
            <a:pPr marL="731392" marR="0" lvl="1" indent="-312292" algn="l" rtl="0">
              <a:lnSpc>
                <a:spcPct val="7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98666"/>
              <a:buFont typeface="Century Gothic"/>
              <a:buChar char="–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Vocabulary Development</a:t>
            </a:r>
          </a:p>
          <a:p>
            <a:pPr marL="731392" marR="0" lvl="1" indent="-312292" algn="l" rtl="0">
              <a:lnSpc>
                <a:spcPct val="7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98666"/>
              <a:buFont typeface="Century Gothic"/>
              <a:buChar char="–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Patterns of English</a:t>
            </a:r>
          </a:p>
          <a:p>
            <a:pPr marL="731392" marR="0" lvl="1" indent="-312292" algn="l" rtl="0">
              <a:lnSpc>
                <a:spcPct val="7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98666"/>
              <a:buFont typeface="Century Gothic"/>
              <a:buChar char="–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Repetition of Language</a:t>
            </a:r>
          </a:p>
          <a:p>
            <a:pPr marL="731392" marR="0" lvl="1" indent="-312292" algn="l" rtl="0">
              <a:lnSpc>
                <a:spcPct val="7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98666"/>
              <a:buFont typeface="Century Gothic"/>
              <a:buChar char="–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Reading at Home</a:t>
            </a:r>
          </a:p>
          <a:p>
            <a:pPr marL="731392" marR="0" lvl="1" indent="-312292" algn="l" rtl="0">
              <a:lnSpc>
                <a:spcPct val="7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98666"/>
              <a:buFont typeface="Century Gothic"/>
              <a:buChar char="–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will receive </a:t>
            </a:r>
          </a:p>
          <a:p>
            <a:pPr marL="426645" marR="0" lvl="1" indent="-7544" algn="l" rtl="0">
              <a:lnSpc>
                <a:spcPct val="7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25000"/>
              <a:buFont typeface="Century Gothic"/>
              <a:buNone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instruction approx. 30 – 45 </a:t>
            </a:r>
          </a:p>
          <a:p>
            <a:pPr marL="426645" marR="0" lvl="1" indent="-7544" algn="l" rtl="0">
              <a:lnSpc>
                <a:spcPct val="7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25000"/>
              <a:buFont typeface="Century Gothic"/>
              <a:buNone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minutes, 2-5X a week</a:t>
            </a:r>
          </a:p>
          <a:p>
            <a:pPr marL="731392" marR="0" lvl="1" indent="-312292" algn="l" rtl="0">
              <a:lnSpc>
                <a:spcPct val="7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98666"/>
              <a:buFont typeface="Century Gothic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31392" marR="0" lvl="1" indent="-312292" algn="l" rtl="0">
              <a:lnSpc>
                <a:spcPct val="75000"/>
              </a:lnSpc>
              <a:spcBef>
                <a:spcPts val="1066"/>
              </a:spcBef>
              <a:buClr>
                <a:srgbClr val="08A5EF"/>
              </a:buClr>
              <a:buSzPct val="98666"/>
              <a:buFont typeface="Century Gothic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117308" y="76200"/>
            <a:ext cx="10157353" cy="13970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SzPct val="25000"/>
              <a:buFont typeface="Century Gothic"/>
              <a:buNone/>
            </a:pPr>
            <a:r>
              <a:rPr lang="en-US" sz="6000" b="1" i="0" u="none" strike="noStrike" cap="none" dirty="0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Curriculum-Beginners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l="24166" t="6666" r="7500" b="14445"/>
          <a:stretch/>
        </p:blipFill>
        <p:spPr>
          <a:xfrm>
            <a:off x="7313611" y="3124200"/>
            <a:ext cx="3667258" cy="31753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51463" y="6145620"/>
            <a:ext cx="4795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glencairnells.weebly.com/take-home-books.html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293812" y="1371600"/>
            <a:ext cx="10157353" cy="2743199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Grades K-2</a:t>
            </a:r>
          </a:p>
          <a:p>
            <a:pPr marL="731392" marR="0" lvl="1" indent="-312292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100000"/>
              <a:buFont typeface="Century Gothic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GrapeSeed take home materials (on</a:t>
            </a:r>
            <a:r>
              <a:rPr lang="en-US" sz="3200"/>
              <a:t>ly K-2)</a:t>
            </a:r>
          </a:p>
          <a:p>
            <a:pPr marL="731392" marR="0" lvl="1" indent="-312292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100000"/>
              <a:buFont typeface="Century Gothic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Take home books (occationally)</a:t>
            </a:r>
          </a:p>
          <a:p>
            <a:pPr marL="731392" marR="0" lvl="1" indent="-312292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Imagine Learning (only grade 2-5)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117308" y="-152400"/>
            <a:ext cx="10157353" cy="13970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SzPct val="25000"/>
              <a:buFont typeface="Century Gothic"/>
              <a:buNone/>
            </a:pPr>
            <a:r>
              <a:rPr lang="en-US" sz="6000" b="1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Home Activities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325" y="4209901"/>
            <a:ext cx="3763381" cy="203849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4755" y="4178003"/>
            <a:ext cx="3816171" cy="214659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579812" y="1524000"/>
            <a:ext cx="5410200" cy="2971799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Grades 3-5</a:t>
            </a:r>
          </a:p>
          <a:p>
            <a:pPr marL="731392" marR="0" lvl="1" indent="-312292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100000"/>
              <a:buFont typeface="Century Gothic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Take home books</a:t>
            </a:r>
          </a:p>
          <a:p>
            <a:pPr marL="731392" marR="0" lvl="1" indent="-312292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8A5EF"/>
              </a:buClr>
              <a:buSzPct val="100000"/>
              <a:buFont typeface="Century Gothic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Imagine Learning </a:t>
            </a:r>
          </a:p>
          <a:p>
            <a:pPr marL="731392" marR="0" lvl="1" indent="-312292" algn="l" rtl="0">
              <a:lnSpc>
                <a:spcPct val="95000"/>
              </a:lnSpc>
              <a:spcBef>
                <a:spcPts val="1066"/>
              </a:spcBef>
              <a:buClr>
                <a:srgbClr val="08A5EF"/>
              </a:buClr>
              <a:buSzPct val="100000"/>
              <a:buFont typeface="Century Gothic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Kids A-Z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117308" y="76200"/>
            <a:ext cx="10157353" cy="13970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SzPct val="25000"/>
              <a:buFont typeface="Century Gothic"/>
              <a:buNone/>
            </a:pPr>
            <a:r>
              <a:rPr lang="en-US" sz="6000" b="1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Home Activities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l="28333" t="9999" r="9166" b="14445"/>
          <a:stretch/>
        </p:blipFill>
        <p:spPr>
          <a:xfrm>
            <a:off x="1674811" y="4114800"/>
            <a:ext cx="1983822" cy="179866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6" name="Shape 166" descr="Image result for imagine learni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1703" y="4114800"/>
            <a:ext cx="1798665" cy="179866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7" name="Shape 167" descr="Image result for kids a-z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61411" y="4050985"/>
            <a:ext cx="1828800" cy="1828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8" name="Shape 168"/>
          <p:cNvSpPr txBox="1"/>
          <p:nvPr/>
        </p:nvSpPr>
        <p:spPr>
          <a:xfrm>
            <a:off x="1632882" y="5904594"/>
            <a:ext cx="1983822" cy="11449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Take Home Books</a:t>
            </a: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5640591" y="5893962"/>
            <a:ext cx="1600199" cy="794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Imagine Learning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9080328" y="5913464"/>
            <a:ext cx="1371598" cy="4431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Kids A-Z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117308" y="1701800"/>
            <a:ext cx="10157353" cy="4470399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Intermediate students will be receiving services by Mrs. Brown and Mrs. Bungard (limited availability).</a:t>
            </a:r>
          </a:p>
          <a:p>
            <a:pPr marL="304747" marR="0" lvl="0" indent="-3047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08A5EF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Brown or I will help the classroom teacher teach the intermediate student content level vocabulary and concepts.</a:t>
            </a:r>
          </a:p>
          <a:p>
            <a:pPr marL="304747" marR="0" lvl="0" indent="-304747" algn="l" rtl="0">
              <a:lnSpc>
                <a:spcPct val="95000"/>
              </a:lnSpc>
              <a:spcBef>
                <a:spcPts val="1866"/>
              </a:spcBef>
              <a:buClr>
                <a:srgbClr val="08A5EF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Writing will be </a:t>
            </a:r>
            <a:r>
              <a:rPr lang="en-US" sz="3200"/>
              <a:t>a focus point.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117308" y="76200"/>
            <a:ext cx="10157353" cy="1397000"/>
          </a:xfrm>
          <a:prstGeom prst="rect">
            <a:avLst/>
          </a:prstGeom>
          <a:noFill/>
          <a:ln>
            <a:noFill/>
          </a:ln>
        </p:spPr>
        <p:txBody>
          <a:bodyPr wrap="square" lIns="121875" tIns="60925" rIns="121875" bIns="609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SzPct val="25000"/>
              <a:buFont typeface="Century Gothic"/>
              <a:buNone/>
            </a:pPr>
            <a:r>
              <a:rPr lang="en-US" sz="5940" b="1" i="0" u="none" strike="noStrike" cap="none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Curriculum-Intermediate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2811" y="4419600"/>
            <a:ext cx="3086099" cy="204711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244</Words>
  <Application>Microsoft Office PowerPoint</Application>
  <PresentationFormat>Custom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Welcome back to school presentation</vt:lpstr>
      <vt:lpstr>Welcome!</vt:lpstr>
      <vt:lpstr>English Language Learners</vt:lpstr>
      <vt:lpstr>Who’s Who</vt:lpstr>
      <vt:lpstr>Countries of Glencairn</vt:lpstr>
      <vt:lpstr>Curriculum-Beginners</vt:lpstr>
      <vt:lpstr>Curriculum-Beginners</vt:lpstr>
      <vt:lpstr>At Home Activities</vt:lpstr>
      <vt:lpstr>At Home Activities</vt:lpstr>
      <vt:lpstr>Curriculum-Intermediate</vt:lpstr>
      <vt:lpstr>Question &amp; Answer Time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Julie Bungard</dc:creator>
  <cp:lastModifiedBy>Julie Bungard</cp:lastModifiedBy>
  <cp:revision>4</cp:revision>
  <dcterms:modified xsi:type="dcterms:W3CDTF">2021-06-21T22:04:15Z</dcterms:modified>
</cp:coreProperties>
</file>