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308" r:id="rId3"/>
    <p:sldId id="309" r:id="rId4"/>
    <p:sldId id="341" r:id="rId5"/>
    <p:sldId id="314" r:id="rId6"/>
    <p:sldId id="312" r:id="rId7"/>
    <p:sldId id="337" r:id="rId8"/>
    <p:sldId id="342" r:id="rId9"/>
    <p:sldId id="346" r:id="rId10"/>
    <p:sldId id="321" r:id="rId11"/>
    <p:sldId id="334" r:id="rId12"/>
    <p:sldId id="315" r:id="rId13"/>
    <p:sldId id="310" r:id="rId14"/>
    <p:sldId id="282" r:id="rId15"/>
    <p:sldId id="326" r:id="rId16"/>
    <p:sldId id="331" r:id="rId17"/>
    <p:sldId id="316" r:id="rId18"/>
    <p:sldId id="345" r:id="rId19"/>
    <p:sldId id="343" r:id="rId20"/>
    <p:sldId id="344" r:id="rId21"/>
    <p:sldId id="300" r:id="rId22"/>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2441F9-3169-4313-A450-4DB9E2F072D4}">
          <p14:sldIdLst>
            <p14:sldId id="256"/>
          </p14:sldIdLst>
        </p14:section>
        <p14:section name="Expecting &amp; Achieveing More" id="{825137CB-B426-416E-9E12-22D9D4E8C21D}">
          <p14:sldIdLst>
            <p14:sldId id="308"/>
            <p14:sldId id="309"/>
            <p14:sldId id="341"/>
            <p14:sldId id="314"/>
          </p14:sldIdLst>
        </p14:section>
        <p14:section name="How do we assess student progress?" id="{0D6EB08E-2B14-443D-8BC9-44DFBEBEA27D}">
          <p14:sldIdLst>
            <p14:sldId id="312"/>
            <p14:sldId id="337"/>
            <p14:sldId id="342"/>
            <p14:sldId id="346"/>
            <p14:sldId id="321"/>
            <p14:sldId id="334"/>
            <p14:sldId id="315"/>
            <p14:sldId id="310"/>
          </p14:sldIdLst>
        </p14:section>
        <p14:section name="Testing Schedule" id="{C178EAED-E681-4A20-9B28-3B49CBBBD882}">
          <p14:sldIdLst>
            <p14:sldId id="282"/>
            <p14:sldId id="326"/>
            <p14:sldId id="331"/>
            <p14:sldId id="316"/>
            <p14:sldId id="345"/>
            <p14:sldId id="343"/>
            <p14:sldId id="344"/>
            <p14:sldId id="300"/>
          </p14:sldIdLst>
        </p14:section>
      </p14:sectionLst>
    </p:ext>
    <p:ext uri="{EFAFB233-063F-42B5-8137-9DF3F51BA10A}">
      <p15:sldGuideLst xmlns:p15="http://schemas.microsoft.com/office/powerpoint/2012/main">
        <p15:guide id="1" orient="horz" pos="864"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is, Jan (MDE)" initials="EJ(" lastIdx="2" clrIdx="0">
    <p:extLst>
      <p:ext uri="{19B8F6BF-5375-455C-9EA6-DF929625EA0E}">
        <p15:presenceInfo xmlns:p15="http://schemas.microsoft.com/office/powerpoint/2012/main" userId="S-1-5-21-1935655697-1844823847-842925246-59785" providerId="AD"/>
      </p:ext>
    </p:extLst>
  </p:cmAuthor>
  <p:cmAuthor id="2" name="Wacyk, Linda (MDE)" initials="WL(" lastIdx="2" clrIdx="1">
    <p:extLst>
      <p:ext uri="{19B8F6BF-5375-455C-9EA6-DF929625EA0E}">
        <p15:presenceInfo xmlns:p15="http://schemas.microsoft.com/office/powerpoint/2012/main" userId="S-1-5-21-1935655697-1844823847-842925246-476447" providerId="AD"/>
      </p:ext>
    </p:extLst>
  </p:cmAuthor>
  <p:cmAuthor id="3" name="A Clingman" initials="AC" lastIdx="26" clrIdx="2">
    <p:extLst>
      <p:ext uri="{19B8F6BF-5375-455C-9EA6-DF929625EA0E}">
        <p15:presenceInfo xmlns:p15="http://schemas.microsoft.com/office/powerpoint/2012/main" userId="e4b49038bd3b93e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AC"/>
    <a:srgbClr val="006699"/>
    <a:srgbClr val="33CCCC"/>
    <a:srgbClr val="00FF00"/>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87071" autoAdjust="0"/>
  </p:normalViewPr>
  <p:slideViewPr>
    <p:cSldViewPr snapToGrid="0">
      <p:cViewPr varScale="1">
        <p:scale>
          <a:sx n="51" d="100"/>
          <a:sy n="51" d="100"/>
        </p:scale>
        <p:origin x="936" y="78"/>
      </p:cViewPr>
      <p:guideLst>
        <p:guide orient="horz" pos="864"/>
        <p:guide pos="3840"/>
      </p:guideLst>
    </p:cSldViewPr>
  </p:slideViewPr>
  <p:notesTextViewPr>
    <p:cViewPr>
      <p:scale>
        <a:sx n="1" d="1"/>
        <a:sy n="1" d="1"/>
      </p:scale>
      <p:origin x="0" y="0"/>
    </p:cViewPr>
  </p:notesTextViewPr>
  <p:sorterViewPr>
    <p:cViewPr>
      <p:scale>
        <a:sx n="100" d="100"/>
        <a:sy n="100" d="100"/>
      </p:scale>
      <p:origin x="0" y="-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D688C6-6D9D-4946-A884-158C1808BE9F}" type="doc">
      <dgm:prSet loTypeId="urn:microsoft.com/office/officeart/2016/7/layout/BasicLinearProcessNumbered" loCatId="process" qsTypeId="urn:microsoft.com/office/officeart/2005/8/quickstyle/simple1" qsCatId="simple" csTypeId="urn:microsoft.com/office/officeart/2005/8/colors/colorful3" csCatId="colorful" phldr="1"/>
      <dgm:spPr/>
      <dgm:t>
        <a:bodyPr/>
        <a:lstStyle/>
        <a:p>
          <a:endParaRPr lang="en-US"/>
        </a:p>
      </dgm:t>
    </dgm:pt>
    <dgm:pt modelId="{12902BEF-B71B-4FB0-B397-B3C00260E610}">
      <dgm:prSet custT="1"/>
      <dgm:spPr/>
      <dgm:t>
        <a:bodyPr/>
        <a:lstStyle/>
        <a:p>
          <a:pPr algn="ctr"/>
          <a:r>
            <a:rPr lang="en-US" sz="2500" dirty="0">
              <a:latin typeface="Calibri" panose="020F0502020204030204" pitchFamily="34" charset="0"/>
            </a:rPr>
            <a:t>State assessments like M-STEP and MME are “summative,” meaning they measure what students have learned during the year in relation to Michigan’s career and college-ready learning standards.</a:t>
          </a:r>
        </a:p>
      </dgm:t>
      <dgm:extLst>
        <a:ext uri="{E40237B7-FDA0-4F09-8148-C483321AD2D9}">
          <dgm14:cNvPr xmlns:dgm14="http://schemas.microsoft.com/office/drawing/2010/diagram" id="0" name="" descr="decorative object"/>
        </a:ext>
      </dgm:extLst>
    </dgm:pt>
    <dgm:pt modelId="{5E1FD9D0-F28A-4891-B82A-5C04F2F5DA5E}" type="parTrans" cxnId="{6C816C73-97D8-41A7-93E1-EFF6D452B60B}">
      <dgm:prSet/>
      <dgm:spPr/>
      <dgm:t>
        <a:bodyPr/>
        <a:lstStyle/>
        <a:p>
          <a:endParaRPr lang="en-US"/>
        </a:p>
      </dgm:t>
    </dgm:pt>
    <dgm:pt modelId="{F59CB80A-E132-434B-9AE6-9A09D22575D0}" type="sibTrans" cxnId="{6C816C73-97D8-41A7-93E1-EFF6D452B60B}">
      <dgm:prSet phldrT="1" phldr="0"/>
      <dgm:spPr/>
      <dgm:t>
        <a:bodyPr/>
        <a:lstStyle/>
        <a:p>
          <a:r>
            <a:rPr lang="en-US"/>
            <a:t>1</a:t>
          </a:r>
          <a:endParaRPr lang="en-US" dirty="0"/>
        </a:p>
      </dgm:t>
    </dgm:pt>
    <dgm:pt modelId="{D87700B7-1290-4DCA-9BA8-9F9E87399B0E}">
      <dgm:prSet/>
      <dgm:spPr/>
      <dgm:t>
        <a:bodyPr/>
        <a:lstStyle/>
        <a:p>
          <a:r>
            <a:rPr lang="en-US" dirty="0">
              <a:latin typeface="Calibri" panose="020F0502020204030204" pitchFamily="34" charset="0"/>
            </a:rPr>
            <a:t>They are required under both state and federal law, to ensure all children are learning and receiving a high-quality education. </a:t>
          </a:r>
        </a:p>
      </dgm:t>
      <dgm:extLst>
        <a:ext uri="{E40237B7-FDA0-4F09-8148-C483321AD2D9}">
          <dgm14:cNvPr xmlns:dgm14="http://schemas.microsoft.com/office/drawing/2010/diagram" id="0" name="" descr="decorative object"/>
        </a:ext>
      </dgm:extLst>
    </dgm:pt>
    <dgm:pt modelId="{E2FA7B57-5715-4696-9A04-487FE999B189}" type="parTrans" cxnId="{18F86FBF-DA2F-44A8-A9BB-187CF358B3C4}">
      <dgm:prSet/>
      <dgm:spPr/>
      <dgm:t>
        <a:bodyPr/>
        <a:lstStyle/>
        <a:p>
          <a:endParaRPr lang="en-US"/>
        </a:p>
      </dgm:t>
    </dgm:pt>
    <dgm:pt modelId="{E6DB5C57-19D6-46F1-8A79-F871E0490DCD}" type="sibTrans" cxnId="{18F86FBF-DA2F-44A8-A9BB-187CF358B3C4}">
      <dgm:prSet phldrT="2" phldr="0"/>
      <dgm:spPr/>
      <dgm:t>
        <a:bodyPr/>
        <a:lstStyle/>
        <a:p>
          <a:r>
            <a:rPr lang="en-US"/>
            <a:t>2</a:t>
          </a:r>
          <a:endParaRPr lang="en-US" dirty="0"/>
        </a:p>
      </dgm:t>
    </dgm:pt>
    <dgm:pt modelId="{68378925-EB2B-44A8-91DD-BA2F3E5DF38E}" type="pres">
      <dgm:prSet presAssocID="{4CD688C6-6D9D-4946-A884-158C1808BE9F}" presName="Name0" presStyleCnt="0">
        <dgm:presLayoutVars>
          <dgm:animLvl val="lvl"/>
          <dgm:resizeHandles val="exact"/>
        </dgm:presLayoutVars>
      </dgm:prSet>
      <dgm:spPr/>
      <dgm:t>
        <a:bodyPr/>
        <a:lstStyle/>
        <a:p>
          <a:endParaRPr lang="en-US"/>
        </a:p>
      </dgm:t>
    </dgm:pt>
    <dgm:pt modelId="{D55AE493-3900-4641-8073-EEBF34C2A5CA}" type="pres">
      <dgm:prSet presAssocID="{12902BEF-B71B-4FB0-B397-B3C00260E610}" presName="compositeNode" presStyleCnt="0">
        <dgm:presLayoutVars>
          <dgm:bulletEnabled val="1"/>
        </dgm:presLayoutVars>
      </dgm:prSet>
      <dgm:spPr/>
    </dgm:pt>
    <dgm:pt modelId="{7DFC5361-404B-4BFD-B047-527E65E1C49D}" type="pres">
      <dgm:prSet presAssocID="{12902BEF-B71B-4FB0-B397-B3C00260E610}" presName="bgRect" presStyleLbl="bgAccFollowNode1" presStyleIdx="0" presStyleCnt="2" custScaleX="110270" custLinFactNeighborY="-262"/>
      <dgm:spPr/>
      <dgm:t>
        <a:bodyPr/>
        <a:lstStyle/>
        <a:p>
          <a:endParaRPr lang="en-US"/>
        </a:p>
      </dgm:t>
    </dgm:pt>
    <dgm:pt modelId="{63E4EC7A-BA6D-4571-A4D6-2B751CDA699C}" type="pres">
      <dgm:prSet presAssocID="{F59CB80A-E132-434B-9AE6-9A09D22575D0}" presName="sibTransNodeCircle" presStyleLbl="alignNode1" presStyleIdx="0" presStyleCnt="4" custScaleX="67530" custScaleY="64250" custLinFactNeighborY="-18275">
        <dgm:presLayoutVars>
          <dgm:chMax val="0"/>
          <dgm:bulletEnabled/>
        </dgm:presLayoutVars>
      </dgm:prSet>
      <dgm:spPr/>
      <dgm:t>
        <a:bodyPr/>
        <a:lstStyle/>
        <a:p>
          <a:endParaRPr lang="en-US"/>
        </a:p>
      </dgm:t>
    </dgm:pt>
    <dgm:pt modelId="{70F96D8B-9FDF-4E76-8217-FEEA2D38A6C6}" type="pres">
      <dgm:prSet presAssocID="{12902BEF-B71B-4FB0-B397-B3C00260E610}" presName="bottomLine" presStyleLbl="alignNode1" presStyleIdx="1" presStyleCnt="4">
        <dgm:presLayoutVars/>
      </dgm:prSet>
      <dgm:spPr/>
    </dgm:pt>
    <dgm:pt modelId="{8370D565-55DD-4E43-8794-6C657A5548B9}" type="pres">
      <dgm:prSet presAssocID="{12902BEF-B71B-4FB0-B397-B3C00260E610}" presName="nodeText" presStyleLbl="bgAccFollowNode1" presStyleIdx="0" presStyleCnt="2">
        <dgm:presLayoutVars>
          <dgm:bulletEnabled val="1"/>
        </dgm:presLayoutVars>
      </dgm:prSet>
      <dgm:spPr/>
      <dgm:t>
        <a:bodyPr/>
        <a:lstStyle/>
        <a:p>
          <a:endParaRPr lang="en-US"/>
        </a:p>
      </dgm:t>
    </dgm:pt>
    <dgm:pt modelId="{348E8BE9-B7BF-40BE-80BF-AA64A823E7E5}" type="pres">
      <dgm:prSet presAssocID="{F59CB80A-E132-434B-9AE6-9A09D22575D0}" presName="sibTrans" presStyleCnt="0"/>
      <dgm:spPr/>
    </dgm:pt>
    <dgm:pt modelId="{D77112DD-A764-41BB-844A-9B467D8B7604}" type="pres">
      <dgm:prSet presAssocID="{D87700B7-1290-4DCA-9BA8-9F9E87399B0E}" presName="compositeNode" presStyleCnt="0">
        <dgm:presLayoutVars>
          <dgm:bulletEnabled val="1"/>
        </dgm:presLayoutVars>
      </dgm:prSet>
      <dgm:spPr/>
    </dgm:pt>
    <dgm:pt modelId="{3DD2A233-9170-4CB5-8E48-82F550746A9B}" type="pres">
      <dgm:prSet presAssocID="{D87700B7-1290-4DCA-9BA8-9F9E87399B0E}" presName="bgRect" presStyleLbl="bgAccFollowNode1" presStyleIdx="1" presStyleCnt="2" custLinFactNeighborX="26" custLinFactNeighborY="-48"/>
      <dgm:spPr/>
      <dgm:t>
        <a:bodyPr/>
        <a:lstStyle/>
        <a:p>
          <a:endParaRPr lang="en-US"/>
        </a:p>
      </dgm:t>
    </dgm:pt>
    <dgm:pt modelId="{00AD9556-47D6-4C1E-9092-9903AE17298C}" type="pres">
      <dgm:prSet presAssocID="{E6DB5C57-19D6-46F1-8A79-F871E0490DCD}" presName="sibTransNodeCircle" presStyleLbl="alignNode1" presStyleIdx="2" presStyleCnt="4" custScaleX="67530" custScaleY="64250" custLinFactNeighborY="-18275">
        <dgm:presLayoutVars>
          <dgm:chMax val="0"/>
          <dgm:bulletEnabled/>
        </dgm:presLayoutVars>
      </dgm:prSet>
      <dgm:spPr/>
      <dgm:t>
        <a:bodyPr/>
        <a:lstStyle/>
        <a:p>
          <a:endParaRPr lang="en-US"/>
        </a:p>
      </dgm:t>
    </dgm:pt>
    <dgm:pt modelId="{99B59B76-1121-49F5-998B-C91CB8CADEAF}" type="pres">
      <dgm:prSet presAssocID="{D87700B7-1290-4DCA-9BA8-9F9E87399B0E}" presName="bottomLine" presStyleLbl="alignNode1" presStyleIdx="3" presStyleCnt="4">
        <dgm:presLayoutVars/>
      </dgm:prSet>
      <dgm:spPr/>
    </dgm:pt>
    <dgm:pt modelId="{F86EF545-D637-4141-9035-76DBC2C965AA}" type="pres">
      <dgm:prSet presAssocID="{D87700B7-1290-4DCA-9BA8-9F9E87399B0E}" presName="nodeText" presStyleLbl="bgAccFollowNode1" presStyleIdx="1" presStyleCnt="2">
        <dgm:presLayoutVars>
          <dgm:bulletEnabled val="1"/>
        </dgm:presLayoutVars>
      </dgm:prSet>
      <dgm:spPr/>
      <dgm:t>
        <a:bodyPr/>
        <a:lstStyle/>
        <a:p>
          <a:endParaRPr lang="en-US"/>
        </a:p>
      </dgm:t>
    </dgm:pt>
  </dgm:ptLst>
  <dgm:cxnLst>
    <dgm:cxn modelId="{ECD03AE2-EA5E-4D8A-A90D-73121137E4C7}" type="presOf" srcId="{4CD688C6-6D9D-4946-A884-158C1808BE9F}" destId="{68378925-EB2B-44A8-91DD-BA2F3E5DF38E}" srcOrd="0" destOrd="0" presId="urn:microsoft.com/office/officeart/2016/7/layout/BasicLinearProcessNumbered"/>
    <dgm:cxn modelId="{73808029-25D6-4301-84CF-1348984481FD}" type="presOf" srcId="{E6DB5C57-19D6-46F1-8A79-F871E0490DCD}" destId="{00AD9556-47D6-4C1E-9092-9903AE17298C}" srcOrd="0" destOrd="0" presId="urn:microsoft.com/office/officeart/2016/7/layout/BasicLinearProcessNumbered"/>
    <dgm:cxn modelId="{F85FCAE0-9D54-4324-95E4-D8F22A9F560E}" type="presOf" srcId="{D87700B7-1290-4DCA-9BA8-9F9E87399B0E}" destId="{F86EF545-D637-4141-9035-76DBC2C965AA}" srcOrd="1" destOrd="0" presId="urn:microsoft.com/office/officeart/2016/7/layout/BasicLinearProcessNumbered"/>
    <dgm:cxn modelId="{5E6A7FD9-E781-4CF6-AA14-8CB5453BBE75}" type="presOf" srcId="{12902BEF-B71B-4FB0-B397-B3C00260E610}" destId="{7DFC5361-404B-4BFD-B047-527E65E1C49D}" srcOrd="0" destOrd="0" presId="urn:microsoft.com/office/officeart/2016/7/layout/BasicLinearProcessNumbered"/>
    <dgm:cxn modelId="{6C816C73-97D8-41A7-93E1-EFF6D452B60B}" srcId="{4CD688C6-6D9D-4946-A884-158C1808BE9F}" destId="{12902BEF-B71B-4FB0-B397-B3C00260E610}" srcOrd="0" destOrd="0" parTransId="{5E1FD9D0-F28A-4891-B82A-5C04F2F5DA5E}" sibTransId="{F59CB80A-E132-434B-9AE6-9A09D22575D0}"/>
    <dgm:cxn modelId="{E98E7EC6-CBE2-4FA1-B8A0-6B703D64ED1E}" type="presOf" srcId="{D87700B7-1290-4DCA-9BA8-9F9E87399B0E}" destId="{3DD2A233-9170-4CB5-8E48-82F550746A9B}" srcOrd="0" destOrd="0" presId="urn:microsoft.com/office/officeart/2016/7/layout/BasicLinearProcessNumbered"/>
    <dgm:cxn modelId="{C1933D7B-8B7B-4787-92EB-5092C2FA8D0C}" type="presOf" srcId="{F59CB80A-E132-434B-9AE6-9A09D22575D0}" destId="{63E4EC7A-BA6D-4571-A4D6-2B751CDA699C}" srcOrd="0" destOrd="0" presId="urn:microsoft.com/office/officeart/2016/7/layout/BasicLinearProcessNumbered"/>
    <dgm:cxn modelId="{400F573E-0C99-4BC1-96CB-00D0F76B2EEC}" type="presOf" srcId="{12902BEF-B71B-4FB0-B397-B3C00260E610}" destId="{8370D565-55DD-4E43-8794-6C657A5548B9}" srcOrd="1" destOrd="0" presId="urn:microsoft.com/office/officeart/2016/7/layout/BasicLinearProcessNumbered"/>
    <dgm:cxn modelId="{18F86FBF-DA2F-44A8-A9BB-187CF358B3C4}" srcId="{4CD688C6-6D9D-4946-A884-158C1808BE9F}" destId="{D87700B7-1290-4DCA-9BA8-9F9E87399B0E}" srcOrd="1" destOrd="0" parTransId="{E2FA7B57-5715-4696-9A04-487FE999B189}" sibTransId="{E6DB5C57-19D6-46F1-8A79-F871E0490DCD}"/>
    <dgm:cxn modelId="{5F6A2772-D000-43C5-9C9D-DE25E08040DA}" type="presParOf" srcId="{68378925-EB2B-44A8-91DD-BA2F3E5DF38E}" destId="{D55AE493-3900-4641-8073-EEBF34C2A5CA}" srcOrd="0" destOrd="0" presId="urn:microsoft.com/office/officeart/2016/7/layout/BasicLinearProcessNumbered"/>
    <dgm:cxn modelId="{069E6EF7-2BDB-4BAA-9574-3C1F98676825}" type="presParOf" srcId="{D55AE493-3900-4641-8073-EEBF34C2A5CA}" destId="{7DFC5361-404B-4BFD-B047-527E65E1C49D}" srcOrd="0" destOrd="0" presId="urn:microsoft.com/office/officeart/2016/7/layout/BasicLinearProcessNumbered"/>
    <dgm:cxn modelId="{D1EE9F47-9EE5-4C06-B4CA-0F761BE4AD69}" type="presParOf" srcId="{D55AE493-3900-4641-8073-EEBF34C2A5CA}" destId="{63E4EC7A-BA6D-4571-A4D6-2B751CDA699C}" srcOrd="1" destOrd="0" presId="urn:microsoft.com/office/officeart/2016/7/layout/BasicLinearProcessNumbered"/>
    <dgm:cxn modelId="{5C44CF11-B44B-46EA-B1E0-2121D3222E87}" type="presParOf" srcId="{D55AE493-3900-4641-8073-EEBF34C2A5CA}" destId="{70F96D8B-9FDF-4E76-8217-FEEA2D38A6C6}" srcOrd="2" destOrd="0" presId="urn:microsoft.com/office/officeart/2016/7/layout/BasicLinearProcessNumbered"/>
    <dgm:cxn modelId="{9BCF96A3-5E10-4692-8CD2-D2B394ED9BEC}" type="presParOf" srcId="{D55AE493-3900-4641-8073-EEBF34C2A5CA}" destId="{8370D565-55DD-4E43-8794-6C657A5548B9}" srcOrd="3" destOrd="0" presId="urn:microsoft.com/office/officeart/2016/7/layout/BasicLinearProcessNumbered"/>
    <dgm:cxn modelId="{58693044-63E5-4F40-9128-461AD74919E6}" type="presParOf" srcId="{68378925-EB2B-44A8-91DD-BA2F3E5DF38E}" destId="{348E8BE9-B7BF-40BE-80BF-AA64A823E7E5}" srcOrd="1" destOrd="0" presId="urn:microsoft.com/office/officeart/2016/7/layout/BasicLinearProcessNumbered"/>
    <dgm:cxn modelId="{E8F0FF5B-187D-4562-893A-99CA380890B2}" type="presParOf" srcId="{68378925-EB2B-44A8-91DD-BA2F3E5DF38E}" destId="{D77112DD-A764-41BB-844A-9B467D8B7604}" srcOrd="2" destOrd="0" presId="urn:microsoft.com/office/officeart/2016/7/layout/BasicLinearProcessNumbered"/>
    <dgm:cxn modelId="{7ABA4825-3D61-476E-AB69-FBEAA3EC0F49}" type="presParOf" srcId="{D77112DD-A764-41BB-844A-9B467D8B7604}" destId="{3DD2A233-9170-4CB5-8E48-82F550746A9B}" srcOrd="0" destOrd="0" presId="urn:microsoft.com/office/officeart/2016/7/layout/BasicLinearProcessNumbered"/>
    <dgm:cxn modelId="{B885AE9C-EDE2-4258-B97E-54EE57F9875E}" type="presParOf" srcId="{D77112DD-A764-41BB-844A-9B467D8B7604}" destId="{00AD9556-47D6-4C1E-9092-9903AE17298C}" srcOrd="1" destOrd="0" presId="urn:microsoft.com/office/officeart/2016/7/layout/BasicLinearProcessNumbered"/>
    <dgm:cxn modelId="{F210FF7E-B3CD-4A63-9AC8-F4B9438DDA33}" type="presParOf" srcId="{D77112DD-A764-41BB-844A-9B467D8B7604}" destId="{99B59B76-1121-49F5-998B-C91CB8CADEAF}" srcOrd="2" destOrd="0" presId="urn:microsoft.com/office/officeart/2016/7/layout/BasicLinearProcessNumbered"/>
    <dgm:cxn modelId="{44967AC6-3BF2-4F70-9BC5-84433E87A2E4}" type="presParOf" srcId="{D77112DD-A764-41BB-844A-9B467D8B7604}" destId="{F86EF545-D637-4141-9035-76DBC2C965AA}"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C5361-404B-4BFD-B047-527E65E1C49D}">
      <dsp:nvSpPr>
        <dsp:cNvPr id="0" name=""/>
        <dsp:cNvSpPr/>
      </dsp:nvSpPr>
      <dsp:spPr>
        <a:xfrm>
          <a:off x="4560" y="0"/>
          <a:ext cx="5522960" cy="4579934"/>
        </a:xfrm>
        <a:prstGeom prst="rect">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0488" tIns="330200" rIns="390488" bIns="330200" numCol="1" spcCol="1270" anchor="t" anchorCtr="0">
          <a:noAutofit/>
        </a:bodyPr>
        <a:lstStyle/>
        <a:p>
          <a:pPr lvl="0" algn="ctr" defTabSz="1111250">
            <a:lnSpc>
              <a:spcPct val="90000"/>
            </a:lnSpc>
            <a:spcBef>
              <a:spcPct val="0"/>
            </a:spcBef>
            <a:spcAft>
              <a:spcPct val="35000"/>
            </a:spcAft>
          </a:pPr>
          <a:r>
            <a:rPr lang="en-US" sz="2500" kern="1200" dirty="0">
              <a:latin typeface="Calibri" panose="020F0502020204030204" pitchFamily="34" charset="0"/>
            </a:rPr>
            <a:t>State assessments like M-STEP and MME are “summative,” meaning they measure what students have learned during the year in relation to Michigan’s career and college-ready learning standards.</a:t>
          </a:r>
        </a:p>
      </dsp:txBody>
      <dsp:txXfrm>
        <a:off x="4560" y="1740374"/>
        <a:ext cx="5522960" cy="2747960"/>
      </dsp:txXfrm>
    </dsp:sp>
    <dsp:sp modelId="{63E4EC7A-BA6D-4571-A4D6-2B751CDA699C}">
      <dsp:nvSpPr>
        <dsp:cNvPr id="0" name=""/>
        <dsp:cNvSpPr/>
      </dsp:nvSpPr>
      <dsp:spPr>
        <a:xfrm>
          <a:off x="2302116" y="452497"/>
          <a:ext cx="927848" cy="882782"/>
        </a:xfrm>
        <a:prstGeom prst="ellips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121" tIns="12700" rIns="107121" bIns="12700" numCol="1" spcCol="1270" anchor="ctr" anchorCtr="0">
          <a:noAutofit/>
        </a:bodyPr>
        <a:lstStyle/>
        <a:p>
          <a:pPr lvl="0" algn="ctr" defTabSz="2000250">
            <a:lnSpc>
              <a:spcPct val="90000"/>
            </a:lnSpc>
            <a:spcBef>
              <a:spcPct val="0"/>
            </a:spcBef>
            <a:spcAft>
              <a:spcPct val="35000"/>
            </a:spcAft>
          </a:pPr>
          <a:r>
            <a:rPr lang="en-US" sz="4500" kern="1200"/>
            <a:t>1</a:t>
          </a:r>
          <a:endParaRPr lang="en-US" sz="4500" kern="1200" dirty="0"/>
        </a:p>
      </dsp:txBody>
      <dsp:txXfrm>
        <a:off x="2437996" y="581777"/>
        <a:ext cx="656088" cy="624222"/>
      </dsp:txXfrm>
    </dsp:sp>
    <dsp:sp modelId="{70F96D8B-9FDF-4E76-8217-FEEA2D38A6C6}">
      <dsp:nvSpPr>
        <dsp:cNvPr id="0" name=""/>
        <dsp:cNvSpPr/>
      </dsp:nvSpPr>
      <dsp:spPr>
        <a:xfrm>
          <a:off x="261750" y="4579862"/>
          <a:ext cx="5008579" cy="72"/>
        </a:xfrm>
        <a:prstGeom prst="rect">
          <a:avLst/>
        </a:prstGeom>
        <a:solidFill>
          <a:schemeClr val="accent3">
            <a:hueOff val="-477801"/>
            <a:satOff val="393"/>
            <a:lumOff val="-327"/>
            <a:alphaOff val="0"/>
          </a:schemeClr>
        </a:solidFill>
        <a:ln w="19050" cap="rnd" cmpd="sng" algn="ctr">
          <a:solidFill>
            <a:schemeClr val="accent3">
              <a:hueOff val="-477801"/>
              <a:satOff val="393"/>
              <a:lumOff val="-32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D2A233-9170-4CB5-8E48-82F550746A9B}">
      <dsp:nvSpPr>
        <dsp:cNvPr id="0" name=""/>
        <dsp:cNvSpPr/>
      </dsp:nvSpPr>
      <dsp:spPr>
        <a:xfrm>
          <a:off x="6029680" y="0"/>
          <a:ext cx="5008579" cy="4579934"/>
        </a:xfrm>
        <a:prstGeom prst="rect">
          <a:avLst/>
        </a:prstGeom>
        <a:solidFill>
          <a:schemeClr val="accent3">
            <a:tint val="40000"/>
            <a:alpha val="90000"/>
            <a:hueOff val="-1658172"/>
            <a:satOff val="1149"/>
            <a:lumOff val="26"/>
            <a:alphaOff val="0"/>
          </a:schemeClr>
        </a:solidFill>
        <a:ln w="19050" cap="rnd" cmpd="sng" algn="ctr">
          <a:solidFill>
            <a:schemeClr val="accent3">
              <a:tint val="40000"/>
              <a:alpha val="90000"/>
              <a:hueOff val="-1658172"/>
              <a:satOff val="1149"/>
              <a:lumOff val="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0488" tIns="330200" rIns="390488" bIns="330200" numCol="1" spcCol="1270" anchor="t" anchorCtr="0">
          <a:noAutofit/>
        </a:bodyPr>
        <a:lstStyle/>
        <a:p>
          <a:pPr lvl="0" algn="l" defTabSz="1155700">
            <a:lnSpc>
              <a:spcPct val="90000"/>
            </a:lnSpc>
            <a:spcBef>
              <a:spcPct val="0"/>
            </a:spcBef>
            <a:spcAft>
              <a:spcPct val="35000"/>
            </a:spcAft>
          </a:pPr>
          <a:r>
            <a:rPr lang="en-US" sz="2600" kern="1200" dirty="0">
              <a:latin typeface="Calibri" panose="020F0502020204030204" pitchFamily="34" charset="0"/>
            </a:rPr>
            <a:t>They are required under both state and federal law, to ensure all children are learning and receiving a high-quality education. </a:t>
          </a:r>
        </a:p>
      </dsp:txBody>
      <dsp:txXfrm>
        <a:off x="6029680" y="1740374"/>
        <a:ext cx="5008579" cy="2747960"/>
      </dsp:txXfrm>
    </dsp:sp>
    <dsp:sp modelId="{00AD9556-47D6-4C1E-9092-9903AE17298C}">
      <dsp:nvSpPr>
        <dsp:cNvPr id="0" name=""/>
        <dsp:cNvSpPr/>
      </dsp:nvSpPr>
      <dsp:spPr>
        <a:xfrm>
          <a:off x="8068743" y="452497"/>
          <a:ext cx="927848" cy="882782"/>
        </a:xfrm>
        <a:prstGeom prst="ellipse">
          <a:avLst/>
        </a:prstGeom>
        <a:solidFill>
          <a:schemeClr val="accent3">
            <a:hueOff val="-955602"/>
            <a:satOff val="787"/>
            <a:lumOff val="-654"/>
            <a:alphaOff val="0"/>
          </a:schemeClr>
        </a:solidFill>
        <a:ln w="19050" cap="rnd" cmpd="sng" algn="ctr">
          <a:solidFill>
            <a:schemeClr val="accent3">
              <a:hueOff val="-955602"/>
              <a:satOff val="787"/>
              <a:lumOff val="-65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121" tIns="12700" rIns="107121" bIns="12700" numCol="1" spcCol="1270" anchor="ctr" anchorCtr="0">
          <a:noAutofit/>
        </a:bodyPr>
        <a:lstStyle/>
        <a:p>
          <a:pPr lvl="0" algn="ctr" defTabSz="2000250">
            <a:lnSpc>
              <a:spcPct val="90000"/>
            </a:lnSpc>
            <a:spcBef>
              <a:spcPct val="0"/>
            </a:spcBef>
            <a:spcAft>
              <a:spcPct val="35000"/>
            </a:spcAft>
          </a:pPr>
          <a:r>
            <a:rPr lang="en-US" sz="4500" kern="1200"/>
            <a:t>2</a:t>
          </a:r>
          <a:endParaRPr lang="en-US" sz="4500" kern="1200" dirty="0"/>
        </a:p>
      </dsp:txBody>
      <dsp:txXfrm>
        <a:off x="8204623" y="581777"/>
        <a:ext cx="656088" cy="624222"/>
      </dsp:txXfrm>
    </dsp:sp>
    <dsp:sp modelId="{99B59B76-1121-49F5-998B-C91CB8CADEAF}">
      <dsp:nvSpPr>
        <dsp:cNvPr id="0" name=""/>
        <dsp:cNvSpPr/>
      </dsp:nvSpPr>
      <dsp:spPr>
        <a:xfrm>
          <a:off x="6028378" y="4579862"/>
          <a:ext cx="5008579" cy="72"/>
        </a:xfrm>
        <a:prstGeom prst="rect">
          <a:avLst/>
        </a:prstGeom>
        <a:solidFill>
          <a:schemeClr val="accent3">
            <a:hueOff val="-1433403"/>
            <a:satOff val="1180"/>
            <a:lumOff val="-981"/>
            <a:alphaOff val="0"/>
          </a:schemeClr>
        </a:solidFill>
        <a:ln w="19050" cap="rnd" cmpd="sng" algn="ctr">
          <a:solidFill>
            <a:schemeClr val="accent3">
              <a:hueOff val="-1433403"/>
              <a:satOff val="1180"/>
              <a:lumOff val="-9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CA7583D4-FB2E-43FC-BC09-F62149D3F2B3}" type="datetimeFigureOut">
              <a:rPr lang="en-US" smtClean="0"/>
              <a:t>3/12/2018</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1990C596-FBD1-41DE-BA2C-81EBEF7C8FB9}" type="slidenum">
              <a:rPr lang="en-US" smtClean="0"/>
              <a:t>‹#›</a:t>
            </a:fld>
            <a:endParaRPr lang="en-US" dirty="0"/>
          </a:p>
        </p:txBody>
      </p:sp>
    </p:spTree>
    <p:extLst>
      <p:ext uri="{BB962C8B-B14F-4D97-AF65-F5344CB8AC3E}">
        <p14:creationId xmlns:p14="http://schemas.microsoft.com/office/powerpoint/2010/main" val="3403119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F41BEB43-6495-47B4-8D29-4FCA172ABC42}" type="datetimeFigureOut">
              <a:rPr lang="en-US" smtClean="0"/>
              <a:t>3/12/2018</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02F7DBD4-A281-409F-872F-3ADD02CD40B0}" type="slidenum">
              <a:rPr lang="en-US" smtClean="0"/>
              <a:t>‹#›</a:t>
            </a:fld>
            <a:endParaRPr lang="en-US" dirty="0"/>
          </a:p>
        </p:txBody>
      </p:sp>
    </p:spTree>
    <p:extLst>
      <p:ext uri="{BB962C8B-B14F-4D97-AF65-F5344CB8AC3E}">
        <p14:creationId xmlns:p14="http://schemas.microsoft.com/office/powerpoint/2010/main" val="277858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7DBD4-A281-409F-872F-3ADD02CD40B0}" type="slidenum">
              <a:rPr lang="en-US" smtClean="0"/>
              <a:t>1</a:t>
            </a:fld>
            <a:endParaRPr lang="en-US" dirty="0"/>
          </a:p>
        </p:txBody>
      </p:sp>
    </p:spTree>
    <p:extLst>
      <p:ext uri="{BB962C8B-B14F-4D97-AF65-F5344CB8AC3E}">
        <p14:creationId xmlns:p14="http://schemas.microsoft.com/office/powerpoint/2010/main" val="4218856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 Discussion</a:t>
            </a:r>
            <a:r>
              <a:rPr lang="en-US" baseline="0" dirty="0"/>
              <a:t> Points</a:t>
            </a:r>
          </a:p>
          <a:p>
            <a:pPr marL="174708" indent="-174708">
              <a:buFont typeface="Arial" panose="020B0604020202020204" pitchFamily="34" charset="0"/>
              <a:buChar char="•"/>
            </a:pPr>
            <a:r>
              <a:rPr lang="en-US" baseline="0" dirty="0"/>
              <a:t>Most students will have 12-15 jobs or more in their lifetime. (Bureau of Labor Statistics).</a:t>
            </a:r>
          </a:p>
          <a:p>
            <a:pPr marL="174708" indent="-174708">
              <a:buFont typeface="Arial" panose="020B0604020202020204" pitchFamily="34" charset="0"/>
              <a:buChar char="•"/>
            </a:pPr>
            <a:r>
              <a:rPr lang="en-US" baseline="0" dirty="0"/>
              <a:t>Estimated number of careers in a lifetime – Seven.</a:t>
            </a:r>
          </a:p>
          <a:p>
            <a:pPr marL="174708" indent="-174708">
              <a:buFont typeface="Arial" panose="020B0604020202020204" pitchFamily="34" charset="0"/>
              <a:buChar char="•"/>
            </a:pPr>
            <a:r>
              <a:rPr lang="en-US" baseline="0" dirty="0"/>
              <a:t>Living in a new economy-powered by technology, fueled by information, and driven by knowledge.</a:t>
            </a:r>
          </a:p>
          <a:p>
            <a:pPr marL="174708" indent="-174708">
              <a:buFont typeface="Arial" panose="020B0604020202020204" pitchFamily="34" charset="0"/>
              <a:buChar char="•"/>
            </a:pPr>
            <a:r>
              <a:rPr lang="en-US" baseline="0" dirty="0"/>
              <a:t>Today’s students may be competing for jobs nearby or across the globe.</a:t>
            </a:r>
          </a:p>
          <a:p>
            <a:pPr marL="174708" indent="-174708">
              <a:buFont typeface="Arial" panose="020B0604020202020204" pitchFamily="34" charset="0"/>
              <a:buChar char="•"/>
            </a:pPr>
            <a:r>
              <a:rPr lang="en-US" baseline="0" dirty="0"/>
              <a:t>Need to routinely strengthen education standards to meet workplace and/or college demands.</a:t>
            </a:r>
            <a:endParaRPr lang="en-US" dirty="0"/>
          </a:p>
        </p:txBody>
      </p:sp>
      <p:sp>
        <p:nvSpPr>
          <p:cNvPr id="4" name="Slide Number Placeholder 3"/>
          <p:cNvSpPr>
            <a:spLocks noGrp="1"/>
          </p:cNvSpPr>
          <p:nvPr>
            <p:ph type="sldNum" sz="quarter" idx="10"/>
          </p:nvPr>
        </p:nvSpPr>
        <p:spPr/>
        <p:txBody>
          <a:bodyPr/>
          <a:lstStyle/>
          <a:p>
            <a:fld id="{02F7DBD4-A281-409F-872F-3ADD02CD40B0}" type="slidenum">
              <a:rPr lang="en-US" smtClean="0"/>
              <a:t>2</a:t>
            </a:fld>
            <a:endParaRPr lang="en-US" dirty="0"/>
          </a:p>
        </p:txBody>
      </p:sp>
    </p:spTree>
    <p:extLst>
      <p:ext uri="{BB962C8B-B14F-4D97-AF65-F5344CB8AC3E}">
        <p14:creationId xmlns:p14="http://schemas.microsoft.com/office/powerpoint/2010/main" val="4274577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7DBD4-A281-409F-872F-3ADD02CD40B0}" type="slidenum">
              <a:rPr lang="en-US" smtClean="0"/>
              <a:t>4</a:t>
            </a:fld>
            <a:endParaRPr lang="en-US" dirty="0"/>
          </a:p>
        </p:txBody>
      </p:sp>
    </p:spTree>
    <p:extLst>
      <p:ext uri="{BB962C8B-B14F-4D97-AF65-F5344CB8AC3E}">
        <p14:creationId xmlns:p14="http://schemas.microsoft.com/office/powerpoint/2010/main" val="1299702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7DBD4-A281-409F-872F-3ADD02CD40B0}" type="slidenum">
              <a:rPr lang="en-US" smtClean="0"/>
              <a:t>13</a:t>
            </a:fld>
            <a:endParaRPr lang="en-US" dirty="0"/>
          </a:p>
        </p:txBody>
      </p:sp>
    </p:spTree>
    <p:extLst>
      <p:ext uri="{BB962C8B-B14F-4D97-AF65-F5344CB8AC3E}">
        <p14:creationId xmlns:p14="http://schemas.microsoft.com/office/powerpoint/2010/main" val="282015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7DBD4-A281-409F-872F-3ADD02CD40B0}" type="slidenum">
              <a:rPr lang="en-US" smtClean="0"/>
              <a:t>16</a:t>
            </a:fld>
            <a:endParaRPr lang="en-US" dirty="0"/>
          </a:p>
        </p:txBody>
      </p:sp>
    </p:spTree>
    <p:extLst>
      <p:ext uri="{BB962C8B-B14F-4D97-AF65-F5344CB8AC3E}">
        <p14:creationId xmlns:p14="http://schemas.microsoft.com/office/powerpoint/2010/main" val="924567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F7DBD4-A281-409F-872F-3ADD02CD40B0}" type="slidenum">
              <a:rPr lang="en-US" smtClean="0"/>
              <a:t>19</a:t>
            </a:fld>
            <a:endParaRPr lang="en-US" dirty="0"/>
          </a:p>
        </p:txBody>
      </p:sp>
    </p:spTree>
    <p:extLst>
      <p:ext uri="{BB962C8B-B14F-4D97-AF65-F5344CB8AC3E}">
        <p14:creationId xmlns:p14="http://schemas.microsoft.com/office/powerpoint/2010/main" val="1117626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218587" y="6412173"/>
            <a:ext cx="710572" cy="365125"/>
          </a:xfrm>
        </p:spPr>
        <p:txBody>
          <a:bodyPr/>
          <a:lstStyle>
            <a:lvl1pPr>
              <a:defRPr sz="800"/>
            </a:lvl1pPr>
          </a:lstStyle>
          <a:p>
            <a:fld id="{7A8BEE0D-F1F7-4950-ABE7-8EE8A9ADFCCB}" type="datetime1">
              <a:rPr lang="en-US" smtClean="0"/>
              <a:pPr/>
              <a:t>3/12/2018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55964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EC4BD7-4F08-4483-AEB9-8D6D8DE06309}"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pic>
        <p:nvPicPr>
          <p:cNvPr id="7" name="Picture 6" descr="MDE Logo">
            <a:extLst>
              <a:ext uri="{FF2B5EF4-FFF2-40B4-BE49-F238E27FC236}">
                <a16:creationId xmlns:a16="http://schemas.microsoft.com/office/drawing/2014/main" id="{1571AC23-CC9B-4CAA-AF8D-80B4EC9956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335814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560625-0E5A-467C-A787-C3D5011C7C22}"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pic>
        <p:nvPicPr>
          <p:cNvPr id="10" name="Picture 9" descr="MDE Logo">
            <a:extLst>
              <a:ext uri="{FF2B5EF4-FFF2-40B4-BE49-F238E27FC236}">
                <a16:creationId xmlns:a16="http://schemas.microsoft.com/office/drawing/2014/main" id="{C63E44E9-3417-46AF-B8D6-0D06ABE1F0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1687433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CE3E48-7D07-49B8-BAA2-9AD21722BDDD}"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pic>
        <p:nvPicPr>
          <p:cNvPr id="7" name="Picture 6" descr="MDE Logo">
            <a:extLst>
              <a:ext uri="{FF2B5EF4-FFF2-40B4-BE49-F238E27FC236}">
                <a16:creationId xmlns:a16="http://schemas.microsoft.com/office/drawing/2014/main" id="{2F387E17-5034-4CF8-A1CE-4DEE9B3E7FE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944713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2CA84B-E6A5-4337-8705-2438C62464C6}"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descr="MDE Logo">
            <a:extLst>
              <a:ext uri="{FF2B5EF4-FFF2-40B4-BE49-F238E27FC236}">
                <a16:creationId xmlns:a16="http://schemas.microsoft.com/office/drawing/2014/main" id="{3939E7B0-8908-443B-A891-B37E972AAFB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235604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E0767F-4B97-40E5-98E1-5E2A9EC05B20}"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pic>
        <p:nvPicPr>
          <p:cNvPr id="8" name="Picture 7" descr="MDE Logo">
            <a:extLst>
              <a:ext uri="{FF2B5EF4-FFF2-40B4-BE49-F238E27FC236}">
                <a16:creationId xmlns:a16="http://schemas.microsoft.com/office/drawing/2014/main" id="{5F195788-62AC-478C-8B01-8C9D1CE2220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114029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42EBE8-768A-4FB9-B89C-F57BA7959191}"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spTree>
    <p:extLst>
      <p:ext uri="{BB962C8B-B14F-4D97-AF65-F5344CB8AC3E}">
        <p14:creationId xmlns:p14="http://schemas.microsoft.com/office/powerpoint/2010/main" val="2883438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BFE1F-DFE9-4F71-A148-FA41051D0347}"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a:t>
            </a:fld>
            <a:endParaRPr lang="en-US" dirty="0"/>
          </a:p>
        </p:txBody>
      </p:sp>
    </p:spTree>
    <p:extLst>
      <p:ext uri="{BB962C8B-B14F-4D97-AF65-F5344CB8AC3E}">
        <p14:creationId xmlns:p14="http://schemas.microsoft.com/office/powerpoint/2010/main" val="196144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7" y="182357"/>
            <a:ext cx="9419701" cy="880533"/>
          </a:xfrm>
        </p:spPr>
        <p:txBody>
          <a:bodyPr>
            <a:normAutofit/>
          </a:bodyPr>
          <a:lstStyle>
            <a:lvl1pPr algn="ctr">
              <a:defRPr sz="4400" b="1">
                <a:solidFill>
                  <a:srgbClr val="006699"/>
                </a:solidFill>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547007" y="1557867"/>
            <a:ext cx="9250136" cy="4217591"/>
          </a:xfrm>
        </p:spPr>
        <p:txBody>
          <a:bodyPr/>
          <a:lstStyle>
            <a:lvl1pPr>
              <a:spcBef>
                <a:spcPts val="1200"/>
              </a:spcBef>
              <a:defRPr sz="3600">
                <a:solidFill>
                  <a:schemeClr val="tx1"/>
                </a:solidFill>
                <a:latin typeface="Calibri" panose="020F0502020204030204" pitchFamily="34" charset="0"/>
              </a:defRPr>
            </a:lvl1pPr>
            <a:lvl2pPr>
              <a:spcBef>
                <a:spcPts val="1800"/>
              </a:spcBef>
              <a:defRPr sz="3200">
                <a:solidFill>
                  <a:schemeClr val="tx1"/>
                </a:solidFill>
                <a:latin typeface="Calibri" panose="020F0502020204030204" pitchFamily="34" charset="0"/>
              </a:defRPr>
            </a:lvl2pPr>
            <a:lvl3pPr>
              <a:spcBef>
                <a:spcPts val="1800"/>
              </a:spcBef>
              <a:defRPr sz="2800">
                <a:solidFill>
                  <a:schemeClr val="tx1"/>
                </a:solidFill>
                <a:latin typeface="Calibri" panose="020F0502020204030204" pitchFamily="34" charset="0"/>
              </a:defRPr>
            </a:lvl3pPr>
            <a:lvl4pPr>
              <a:spcBef>
                <a:spcPts val="1800"/>
              </a:spcBef>
              <a:defRPr sz="2400">
                <a:solidFill>
                  <a:schemeClr val="tx1"/>
                </a:solidFill>
                <a:latin typeface="Calibri" panose="020F0502020204030204" pitchFamily="34" charset="0"/>
              </a:defRPr>
            </a:lvl4pPr>
            <a:lvl5pPr>
              <a:spcBef>
                <a:spcPts val="1400"/>
              </a:spcBef>
              <a:defRPr sz="2400">
                <a:solidFill>
                  <a:schemeClr val="tx1"/>
                </a:solidFill>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614138" y="6477016"/>
            <a:ext cx="799268" cy="365125"/>
          </a:xfrm>
        </p:spPr>
        <p:txBody>
          <a:bodyPr/>
          <a:lstStyle>
            <a:lvl1pPr>
              <a:defRPr sz="800"/>
            </a:lvl1pPr>
          </a:lstStyle>
          <a:p>
            <a:fld id="{F0754344-0207-46F2-98FE-A69BB68DCFFD}" type="datetime1">
              <a:rPr lang="en-US" smtClean="0"/>
              <a:pPr/>
              <a:t>3/12/2018</a:t>
            </a:fld>
            <a:endParaRPr lang="en-US" dirty="0"/>
          </a:p>
        </p:txBody>
      </p:sp>
      <p:sp>
        <p:nvSpPr>
          <p:cNvPr id="6" name="Slide Number Placeholder 5"/>
          <p:cNvSpPr>
            <a:spLocks noGrp="1"/>
          </p:cNvSpPr>
          <p:nvPr>
            <p:ph type="sldNum" sz="quarter" idx="12"/>
          </p:nvPr>
        </p:nvSpPr>
        <p:spPr>
          <a:xfrm>
            <a:off x="8413406" y="6477016"/>
            <a:ext cx="645927" cy="365125"/>
          </a:xfrm>
        </p:spPr>
        <p:txBody>
          <a:bodyPr/>
          <a:lstStyle/>
          <a:p>
            <a:fld id="{733907EF-0BB2-40F4-BA92-DC2439EE891C}" type="slidenum">
              <a:rPr lang="en-US" smtClean="0"/>
              <a:t>‹#›</a:t>
            </a:fld>
            <a:endParaRPr lang="en-US" dirty="0"/>
          </a:p>
        </p:txBody>
      </p:sp>
      <p:pic>
        <p:nvPicPr>
          <p:cNvPr id="7" name="Picture 6" descr="MDE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78462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BAA2AE-7498-40CE-A783-3BAE0368797E}" type="datetime1">
              <a:rPr lang="en-US" smtClean="0"/>
              <a:t>3/12/2018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1100"/>
            </a:lvl1pPr>
          </a:lstStyle>
          <a:p>
            <a:fld id="{733907EF-0BB2-40F4-BA92-DC2439EE891C}" type="slidenum">
              <a:rPr lang="en-US" smtClean="0"/>
              <a:pPr/>
              <a:t>‹#›</a:t>
            </a:fld>
            <a:endParaRPr lang="en-US" dirty="0"/>
          </a:p>
        </p:txBody>
      </p:sp>
    </p:spTree>
    <p:extLst>
      <p:ext uri="{BB962C8B-B14F-4D97-AF65-F5344CB8AC3E}">
        <p14:creationId xmlns:p14="http://schemas.microsoft.com/office/powerpoint/2010/main" val="2012308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443920-08A8-41D0-9F03-C3C4E1169A73}" type="datetime1">
              <a:rPr lang="en-US" smtClean="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3907EF-0BB2-40F4-BA92-DC2439EE891C}" type="slidenum">
              <a:rPr lang="en-US" smtClean="0"/>
              <a:t>‹#›</a:t>
            </a:fld>
            <a:endParaRPr lang="en-US" dirty="0"/>
          </a:p>
        </p:txBody>
      </p:sp>
      <p:pic>
        <p:nvPicPr>
          <p:cNvPr id="8" name="Picture 7" descr="MDE Logo">
            <a:extLst>
              <a:ext uri="{FF2B5EF4-FFF2-40B4-BE49-F238E27FC236}">
                <a16:creationId xmlns:a16="http://schemas.microsoft.com/office/drawing/2014/main" id="{3D4E0BDB-ECDA-47D4-AAD6-F875C6C20EB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320248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666D8E-4CCE-4F4B-9657-26AF2336B504}" type="datetime1">
              <a:rPr lang="en-US" smtClean="0"/>
              <a:t>3/12/2018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3907EF-0BB2-40F4-BA92-DC2439EE891C}" type="slidenum">
              <a:rPr lang="en-US" smtClean="0"/>
              <a:t>‹#›</a:t>
            </a:fld>
            <a:endParaRPr lang="en-US" dirty="0"/>
          </a:p>
        </p:txBody>
      </p:sp>
      <p:pic>
        <p:nvPicPr>
          <p:cNvPr id="10" name="Picture 9" descr="MDE Logo">
            <a:extLst>
              <a:ext uri="{FF2B5EF4-FFF2-40B4-BE49-F238E27FC236}">
                <a16:creationId xmlns:a16="http://schemas.microsoft.com/office/drawing/2014/main" id="{CBE4B910-1051-43AB-8CAB-08BF7556411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382700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C5A400-CFD4-4028-834F-15B017DAAE31}" type="datetime1">
              <a:rPr lang="en-US" smtClean="0"/>
              <a:t>3/12/2018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3907EF-0BB2-40F4-BA92-DC2439EE891C}" type="slidenum">
              <a:rPr lang="en-US" smtClean="0"/>
              <a:t>‹#›</a:t>
            </a:fld>
            <a:endParaRPr lang="en-US" dirty="0"/>
          </a:p>
        </p:txBody>
      </p:sp>
      <p:pic>
        <p:nvPicPr>
          <p:cNvPr id="6" name="Picture 5" descr="MDE Logo">
            <a:extLst>
              <a:ext uri="{FF2B5EF4-FFF2-40B4-BE49-F238E27FC236}">
                <a16:creationId xmlns:a16="http://schemas.microsoft.com/office/drawing/2014/main" id="{EC7AD289-5873-488C-ADF1-B073B4B39C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1459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6502F-51E0-4066-8BA8-5D29723BD2DE}" type="datetime1">
              <a:rPr lang="en-US" smtClean="0"/>
              <a:t>3/12/2018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3907EF-0BB2-40F4-BA92-DC2439EE891C}" type="slidenum">
              <a:rPr lang="en-US" smtClean="0"/>
              <a:t>‹#›</a:t>
            </a:fld>
            <a:endParaRPr lang="en-US" dirty="0"/>
          </a:p>
        </p:txBody>
      </p:sp>
      <p:pic>
        <p:nvPicPr>
          <p:cNvPr id="5" name="Picture 4" descr="MDE Logo">
            <a:extLst>
              <a:ext uri="{FF2B5EF4-FFF2-40B4-BE49-F238E27FC236}">
                <a16:creationId xmlns:a16="http://schemas.microsoft.com/office/drawing/2014/main" id="{FE6CFE8E-4323-477F-940A-52D38E24CC6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309883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44C210-C614-4B63-9A9B-2A81E85D4EBE}" type="datetime1">
              <a:rPr lang="en-US" smtClean="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3907EF-0BB2-40F4-BA92-DC2439EE891C}" type="slidenum">
              <a:rPr lang="en-US" smtClean="0"/>
              <a:t>‹#›</a:t>
            </a:fld>
            <a:endParaRPr lang="en-US" dirty="0"/>
          </a:p>
        </p:txBody>
      </p:sp>
      <p:pic>
        <p:nvPicPr>
          <p:cNvPr id="8" name="Picture 7" descr="MDE Logo">
            <a:extLst>
              <a:ext uri="{FF2B5EF4-FFF2-40B4-BE49-F238E27FC236}">
                <a16:creationId xmlns:a16="http://schemas.microsoft.com/office/drawing/2014/main" id="{2E59EF06-85E1-476B-AB90-4A9858F288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1344776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849631-1501-48F5-B533-71761C29A239}" type="datetime1">
              <a:rPr lang="en-US" smtClean="0"/>
              <a:t>3/12/2018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3907EF-0BB2-40F4-BA92-DC2439EE891C}" type="slidenum">
              <a:rPr lang="en-US" smtClean="0"/>
              <a:t>‹#›</a:t>
            </a:fld>
            <a:endParaRPr lang="en-US" dirty="0"/>
          </a:p>
        </p:txBody>
      </p:sp>
      <p:pic>
        <p:nvPicPr>
          <p:cNvPr id="8" name="Picture 7" descr="MDE Logo">
            <a:extLst>
              <a:ext uri="{FF2B5EF4-FFF2-40B4-BE49-F238E27FC236}">
                <a16:creationId xmlns:a16="http://schemas.microsoft.com/office/drawing/2014/main" id="{C2C156BD-5A62-4DF6-A70E-2CF367DD079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2548521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124962-482F-485E-97AC-4D962A77100C}" type="datetime1">
              <a:rPr lang="en-US" smtClean="0"/>
              <a:t>3/12/2018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3907EF-0BB2-40F4-BA92-DC2439EE891C}" type="slidenum">
              <a:rPr lang="en-US" smtClean="0"/>
              <a:t>‹#›</a:t>
            </a:fld>
            <a:endParaRPr lang="en-US" dirty="0"/>
          </a:p>
        </p:txBody>
      </p:sp>
    </p:spTree>
    <p:extLst>
      <p:ext uri="{BB962C8B-B14F-4D97-AF65-F5344CB8AC3E}">
        <p14:creationId xmlns:p14="http://schemas.microsoft.com/office/powerpoint/2010/main" val="851271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4400" kern="1200">
          <a:solidFill>
            <a:schemeClr val="accent1"/>
          </a:solidFill>
          <a:latin typeface="Calibri" panose="020F050202020403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800"/>
        </a:spcBef>
        <a:spcAft>
          <a:spcPts val="0"/>
        </a:spcAft>
        <a:buClr>
          <a:schemeClr val="accent1"/>
        </a:buClr>
        <a:buSzPct val="80000"/>
        <a:buFont typeface="Wingdings 3" charset="2"/>
        <a:buChar char=""/>
        <a:defRPr sz="3600" kern="1200">
          <a:solidFill>
            <a:schemeClr val="tx1">
              <a:lumMod val="75000"/>
              <a:lumOff val="25000"/>
            </a:schemeClr>
          </a:solidFill>
          <a:latin typeface="Calibri" panose="020F0502020204030204" pitchFamily="34" charset="0"/>
          <a:ea typeface="+mn-ea"/>
          <a:cs typeface="+mn-cs"/>
        </a:defRPr>
      </a:lvl1pPr>
      <a:lvl2pPr marL="742950" indent="-285750" algn="l" defTabSz="457200" rtl="0" eaLnBrk="1" latinLnBrk="0" hangingPunct="1">
        <a:spcBef>
          <a:spcPts val="1800"/>
        </a:spcBef>
        <a:spcAft>
          <a:spcPts val="0"/>
        </a:spcAft>
        <a:buClr>
          <a:schemeClr val="accent1"/>
        </a:buClr>
        <a:buSzPct val="80000"/>
        <a:buFont typeface="Wingdings 3" charset="2"/>
        <a:buChar char=""/>
        <a:defRPr sz="3200" kern="1200">
          <a:solidFill>
            <a:schemeClr val="tx1">
              <a:lumMod val="75000"/>
              <a:lumOff val="25000"/>
            </a:schemeClr>
          </a:solidFill>
          <a:latin typeface="Calibri" panose="020F0502020204030204" pitchFamily="34" charset="0"/>
          <a:ea typeface="+mn-ea"/>
          <a:cs typeface="+mn-cs"/>
        </a:defRPr>
      </a:lvl2pPr>
      <a:lvl3pPr marL="1143000" indent="-228600" algn="l" defTabSz="457200" rtl="0" eaLnBrk="1" latinLnBrk="0" hangingPunct="1">
        <a:spcBef>
          <a:spcPts val="1800"/>
        </a:spcBef>
        <a:spcAft>
          <a:spcPts val="0"/>
        </a:spcAft>
        <a:buClr>
          <a:schemeClr val="accent1"/>
        </a:buClr>
        <a:buSzPct val="80000"/>
        <a:buFont typeface="Wingdings 3" charset="2"/>
        <a:buChar char=""/>
        <a:defRPr sz="2800" kern="1200">
          <a:solidFill>
            <a:schemeClr val="tx1">
              <a:lumMod val="75000"/>
              <a:lumOff val="25000"/>
            </a:schemeClr>
          </a:solidFill>
          <a:latin typeface="Calibri" panose="020F0502020204030204" pitchFamily="34" charset="0"/>
          <a:ea typeface="+mn-ea"/>
          <a:cs typeface="+mn-cs"/>
        </a:defRPr>
      </a:lvl3pPr>
      <a:lvl4pPr marL="1600200" indent="-228600" algn="l" defTabSz="457200" rtl="0" eaLnBrk="1" latinLnBrk="0" hangingPunct="1">
        <a:spcBef>
          <a:spcPts val="1800"/>
        </a:spcBef>
        <a:spcAft>
          <a:spcPts val="0"/>
        </a:spcAft>
        <a:buClr>
          <a:schemeClr val="accent1"/>
        </a:buClr>
        <a:buSzPct val="80000"/>
        <a:buFont typeface="Wingdings 3" charset="2"/>
        <a:buChar char=""/>
        <a:defRPr sz="2400" kern="1200">
          <a:solidFill>
            <a:schemeClr val="tx1">
              <a:lumMod val="75000"/>
              <a:lumOff val="25000"/>
            </a:schemeClr>
          </a:solidFill>
          <a:latin typeface="Calibri" panose="020F0502020204030204" pitchFamily="34" charset="0"/>
          <a:ea typeface="+mn-ea"/>
          <a:cs typeface="+mn-cs"/>
        </a:defRPr>
      </a:lvl4pPr>
      <a:lvl5pPr marL="2057400" indent="-228600" algn="l" defTabSz="457200" rtl="0" eaLnBrk="1" latinLnBrk="0" hangingPunct="1">
        <a:spcBef>
          <a:spcPts val="1800"/>
        </a:spcBef>
        <a:spcAft>
          <a:spcPts val="0"/>
        </a:spcAft>
        <a:buClr>
          <a:schemeClr val="accent1"/>
        </a:buClr>
        <a:buSzPct val="80000"/>
        <a:buFont typeface="Wingdings 3" charset="2"/>
        <a:buChar char=""/>
        <a:defRPr sz="2400" kern="1200">
          <a:solidFill>
            <a:schemeClr val="tx1">
              <a:lumMod val="75000"/>
              <a:lumOff val="25000"/>
            </a:schemeClr>
          </a:solidFill>
          <a:latin typeface="Calibri" panose="020F050202020403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collegeboard.org/michigan" TargetMode="External"/><Relationship Id="rId2" Type="http://schemas.openxmlformats.org/officeDocument/2006/relationships/hyperlink" Target="https://collegereadiness.collegeboard.org/sat/practi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https://www.youtube.com/embed/hvenxL17_So" TargetMode="External"/><Relationship Id="rId6" Type="http://schemas.openxmlformats.org/officeDocument/2006/relationships/image" Target="../media/image9.jpeg"/><Relationship Id="rId5" Type="http://schemas.openxmlformats.org/officeDocument/2006/relationships/hyperlink" Target="http://www.michigan.gov/documents/mde/How_to_Read_Score_Report_Grade_11_Final_531964_7.pdf" TargetMode="External"/><Relationship Id="rId4" Type="http://schemas.openxmlformats.org/officeDocument/2006/relationships/hyperlink" Target="http://www.michigan.gov/documents/mde/How_to_Read_Score_Report_Grades_3-8_531963_7.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ichigan.gov/mme" TargetMode="External"/><Relationship Id="rId2" Type="http://schemas.openxmlformats.org/officeDocument/2006/relationships/hyperlink" Target="http://www.mi.gov/mstep" TargetMode="External"/><Relationship Id="rId1" Type="http://schemas.openxmlformats.org/officeDocument/2006/relationships/slideLayout" Target="../slideLayouts/slideLayout2.xml"/><Relationship Id="rId4" Type="http://schemas.openxmlformats.org/officeDocument/2006/relationships/hyperlink" Target="mailto:baa@Michigan.gov"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michigan.gov/mde/0,4615,7-140-28753_64839_65510---,0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STE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5449" y="4255242"/>
            <a:ext cx="3581758" cy="1679473"/>
          </a:xfrm>
          <a:prstGeom prst="rect">
            <a:avLst/>
          </a:prstGeom>
        </p:spPr>
      </p:pic>
      <p:sp>
        <p:nvSpPr>
          <p:cNvPr id="2" name="Title 1"/>
          <p:cNvSpPr>
            <a:spLocks noGrp="1"/>
          </p:cNvSpPr>
          <p:nvPr>
            <p:ph type="ctrTitle"/>
          </p:nvPr>
        </p:nvSpPr>
        <p:spPr>
          <a:xfrm>
            <a:off x="442173" y="2230171"/>
            <a:ext cx="9750391" cy="1747204"/>
          </a:xfrm>
          <a:solidFill>
            <a:schemeClr val="bg1">
              <a:alpha val="0"/>
            </a:schemeClr>
          </a:solidFill>
        </p:spPr>
        <p:txBody>
          <a:bodyPr/>
          <a:lstStyle/>
          <a:p>
            <a:pPr algn="ctr"/>
            <a:r>
              <a:rPr lang="en-US" sz="4800" cap="all" dirty="0">
                <a:solidFill>
                  <a:srgbClr val="006699"/>
                </a:solidFill>
              </a:rPr>
              <a:t>What it IS - What it means – </a:t>
            </a:r>
            <a:br>
              <a:rPr lang="en-US" sz="4800" cap="all" dirty="0">
                <a:solidFill>
                  <a:srgbClr val="006699"/>
                </a:solidFill>
              </a:rPr>
            </a:br>
            <a:r>
              <a:rPr lang="en-US" sz="4800" cap="all" dirty="0">
                <a:solidFill>
                  <a:srgbClr val="006699"/>
                </a:solidFill>
              </a:rPr>
              <a:t>What it Offers</a:t>
            </a:r>
          </a:p>
        </p:txBody>
      </p:sp>
      <p:pic>
        <p:nvPicPr>
          <p:cNvPr id="9" name="Picture 8" descr="MDE Logo"/>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11740" y="5766748"/>
            <a:ext cx="1771298" cy="914351"/>
          </a:xfrm>
          <a:prstGeom prst="rect">
            <a:avLst/>
          </a:prstGeom>
        </p:spPr>
      </p:pic>
      <p:sp>
        <p:nvSpPr>
          <p:cNvPr id="5" name="TextBox 4"/>
          <p:cNvSpPr txBox="1"/>
          <p:nvPr/>
        </p:nvSpPr>
        <p:spPr>
          <a:xfrm>
            <a:off x="1385449" y="1399174"/>
            <a:ext cx="7863840" cy="830997"/>
          </a:xfrm>
          <a:prstGeom prst="rect">
            <a:avLst/>
          </a:prstGeom>
          <a:noFill/>
        </p:spPr>
        <p:txBody>
          <a:bodyPr wrap="square" rtlCol="0">
            <a:spAutoFit/>
          </a:bodyPr>
          <a:lstStyle/>
          <a:p>
            <a:r>
              <a:rPr lang="en-US" sz="4800" dirty="0">
                <a:latin typeface="Calibri" panose="020F0502020204030204" pitchFamily="34" charset="0"/>
              </a:rPr>
              <a:t>State Assessment in Michigan</a:t>
            </a:r>
          </a:p>
        </p:txBody>
      </p:sp>
      <p:pic>
        <p:nvPicPr>
          <p:cNvPr id="7" name="Picture 6" descr="Michigan Merit Exam logo&#10;"/>
          <p:cNvPicPr>
            <a:picLocks noChangeAspect="1"/>
          </p:cNvPicPr>
          <p:nvPr/>
        </p:nvPicPr>
        <p:blipFill>
          <a:blip r:embed="rId5"/>
          <a:stretch>
            <a:fillRect/>
          </a:stretch>
        </p:blipFill>
        <p:spPr>
          <a:xfrm>
            <a:off x="6239306" y="4909498"/>
            <a:ext cx="2790825" cy="857250"/>
          </a:xfrm>
          <a:prstGeom prst="rect">
            <a:avLst/>
          </a:prstGeom>
        </p:spPr>
      </p:pic>
    </p:spTree>
    <p:extLst>
      <p:ext uri="{BB962C8B-B14F-4D97-AF65-F5344CB8AC3E}">
        <p14:creationId xmlns:p14="http://schemas.microsoft.com/office/powerpoint/2010/main" val="2138250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180623"/>
            <a:ext cx="9419701" cy="882268"/>
          </a:xfrm>
        </p:spPr>
        <p:txBody>
          <a:bodyPr>
            <a:normAutofit fontScale="90000"/>
          </a:bodyPr>
          <a:lstStyle/>
          <a:p>
            <a:pPr algn="ctr"/>
            <a:r>
              <a:rPr lang="en-US" sz="4900" dirty="0"/>
              <a:t>Support for Students</a:t>
            </a:r>
            <a:r>
              <a:rPr lang="en-US" dirty="0"/>
              <a:t/>
            </a:r>
            <a:br>
              <a:rPr lang="en-US" dirty="0"/>
            </a:br>
            <a:endParaRPr lang="en-US" dirty="0"/>
          </a:p>
        </p:txBody>
      </p:sp>
      <p:sp>
        <p:nvSpPr>
          <p:cNvPr id="3" name="Content Placeholder 2" descr="Link to Michigan collegeboard SAT webpage."/>
          <p:cNvSpPr>
            <a:spLocks noGrp="1"/>
          </p:cNvSpPr>
          <p:nvPr>
            <p:ph idx="1"/>
          </p:nvPr>
        </p:nvSpPr>
        <p:spPr>
          <a:xfrm>
            <a:off x="499730" y="1557867"/>
            <a:ext cx="9297413" cy="4217591"/>
          </a:xfrm>
        </p:spPr>
        <p:txBody>
          <a:bodyPr>
            <a:normAutofit/>
          </a:bodyPr>
          <a:lstStyle/>
          <a:p>
            <a:pPr>
              <a:spcBef>
                <a:spcPts val="1800"/>
              </a:spcBef>
              <a:buFont typeface="Wingdings" panose="05000000000000000000" pitchFamily="2" charset="2"/>
              <a:buChar char="Ø"/>
            </a:pPr>
            <a:r>
              <a:rPr lang="en-US" sz="3200" dirty="0"/>
              <a:t>To prepare students for the College Board’s PSAT and the SAT with Essay, Michigan students have free access to the Khan Academy for online test practice.</a:t>
            </a:r>
            <a:br>
              <a:rPr lang="en-US" sz="3200" dirty="0"/>
            </a:br>
            <a:r>
              <a:rPr lang="en-US" sz="3200" dirty="0">
                <a:hlinkClick r:id="rId2"/>
              </a:rPr>
              <a:t>collegereadiness.collegeboard.org/sat/practice </a:t>
            </a:r>
            <a:endParaRPr lang="en-US" sz="3200" dirty="0"/>
          </a:p>
          <a:p>
            <a:pPr>
              <a:spcBef>
                <a:spcPts val="1800"/>
              </a:spcBef>
              <a:buFont typeface="Wingdings" panose="05000000000000000000" pitchFamily="2" charset="2"/>
              <a:buChar char="Ø"/>
            </a:pPr>
            <a:r>
              <a:rPr lang="en-US" sz="3200" dirty="0"/>
              <a:t>For more information on the PSAT and SAT, please visit: the College Board’s Michigan website at </a:t>
            </a:r>
            <a:r>
              <a:rPr lang="en-US" sz="3200" u="sng" dirty="0">
                <a:hlinkClick r:id="rId3"/>
              </a:rPr>
              <a:t>Michigan College Board web page</a:t>
            </a:r>
            <a:r>
              <a:rPr lang="en-US" sz="3200" dirty="0"/>
              <a:t>.</a:t>
            </a:r>
          </a:p>
        </p:txBody>
      </p:sp>
      <p:sp>
        <p:nvSpPr>
          <p:cNvPr id="6" name="Slide Number Placeholder 5"/>
          <p:cNvSpPr>
            <a:spLocks noGrp="1"/>
          </p:cNvSpPr>
          <p:nvPr>
            <p:ph type="sldNum" sz="quarter" idx="12"/>
          </p:nvPr>
        </p:nvSpPr>
        <p:spPr>
          <a:xfrm>
            <a:off x="8413406" y="6477016"/>
            <a:ext cx="645927" cy="365125"/>
          </a:xfrm>
        </p:spPr>
        <p:txBody>
          <a:bodyPr/>
          <a:lstStyle/>
          <a:p>
            <a:fld id="{733907EF-0BB2-40F4-BA92-DC2439EE891C}" type="slidenum">
              <a:rPr lang="en-US" smtClean="0"/>
              <a:t>10</a:t>
            </a:fld>
            <a:endParaRPr lang="en-US" dirty="0"/>
          </a:p>
        </p:txBody>
      </p:sp>
    </p:spTree>
    <p:extLst>
      <p:ext uri="{BB962C8B-B14F-4D97-AF65-F5344CB8AC3E}">
        <p14:creationId xmlns:p14="http://schemas.microsoft.com/office/powerpoint/2010/main" val="3443990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15" descr="decorative object"/>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Isosceles Triangle 17" descr="decorative object"/>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descr="decorative object"/>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descr="decorative object"/>
          <p:cNvSpPr>
            <a:spLocks noGrp="1"/>
          </p:cNvSpPr>
          <p:nvPr>
            <p:ph type="title"/>
          </p:nvPr>
        </p:nvSpPr>
        <p:spPr>
          <a:xfrm>
            <a:off x="1244401" y="492637"/>
            <a:ext cx="10197494" cy="1099457"/>
          </a:xfrm>
        </p:spPr>
        <p:txBody>
          <a:bodyPr>
            <a:normAutofit/>
          </a:bodyPr>
          <a:lstStyle/>
          <a:p>
            <a:r>
              <a:rPr lang="en-US" dirty="0"/>
              <a:t>Why State Assessments Are Important </a:t>
            </a:r>
          </a:p>
        </p:txBody>
      </p:sp>
      <p:graphicFrame>
        <p:nvGraphicFramePr>
          <p:cNvPr id="11" name="Content Placeholder 2" descr="decorative object"/>
          <p:cNvGraphicFramePr>
            <a:graphicFrameLocks noGrp="1"/>
          </p:cNvGraphicFramePr>
          <p:nvPr>
            <p:ph idx="1"/>
            <p:extLst>
              <p:ext uri="{D42A27DB-BD31-4B8C-83A1-F6EECF244321}">
                <p14:modId xmlns:p14="http://schemas.microsoft.com/office/powerpoint/2010/main" val="569981515"/>
              </p:ext>
            </p:extLst>
          </p:nvPr>
        </p:nvGraphicFramePr>
        <p:xfrm>
          <a:off x="701749" y="1578857"/>
          <a:ext cx="11041518" cy="4579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Slide Number Placeholder 8" descr="decorative object"/>
          <p:cNvSpPr>
            <a:spLocks noGrp="1"/>
          </p:cNvSpPr>
          <p:nvPr>
            <p:ph type="sldNum" sz="quarter" idx="12"/>
          </p:nvPr>
        </p:nvSpPr>
        <p:spPr>
          <a:xfrm>
            <a:off x="10088059" y="6411433"/>
            <a:ext cx="683339" cy="365125"/>
          </a:xfrm>
        </p:spPr>
        <p:txBody>
          <a:bodyPr>
            <a:normAutofit/>
          </a:bodyPr>
          <a:lstStyle/>
          <a:p>
            <a:pPr>
              <a:spcAft>
                <a:spcPts val="600"/>
              </a:spcAft>
            </a:pPr>
            <a:fld id="{733907EF-0BB2-40F4-BA92-DC2439EE891C}" type="slidenum">
              <a:rPr lang="en-US" smtClean="0"/>
              <a:pPr>
                <a:spcAft>
                  <a:spcPts val="600"/>
                </a:spcAft>
              </a:pPr>
              <a:t>11</a:t>
            </a:fld>
            <a:endParaRPr lang="en-US" dirty="0"/>
          </a:p>
        </p:txBody>
      </p:sp>
      <p:pic>
        <p:nvPicPr>
          <p:cNvPr id="6" name="Picture 5" descr="decorative object">
            <a:extLst>
              <a:ext uri="{FF2B5EF4-FFF2-40B4-BE49-F238E27FC236}">
                <a16:creationId xmlns:a16="http://schemas.microsoft.com/office/drawing/2014/main" id="{A538A40A-08A8-4A57-BEF0-B704CA15C4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113068" y="6411433"/>
            <a:ext cx="1074552" cy="446567"/>
          </a:xfrm>
          <a:prstGeom prst="rect">
            <a:avLst/>
          </a:prstGeom>
        </p:spPr>
      </p:pic>
    </p:spTree>
    <p:extLst>
      <p:ext uri="{BB962C8B-B14F-4D97-AF65-F5344CB8AC3E}">
        <p14:creationId xmlns:p14="http://schemas.microsoft.com/office/powerpoint/2010/main" val="2411012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32508"/>
            <a:ext cx="9561443" cy="942109"/>
          </a:xfrm>
        </p:spPr>
        <p:txBody>
          <a:bodyPr>
            <a:noAutofit/>
          </a:bodyPr>
          <a:lstStyle/>
          <a:p>
            <a:pPr algn="ctr"/>
            <a:r>
              <a:rPr lang="en-US"/>
              <a:t>What Do State Assessments Provide?</a:t>
            </a:r>
            <a:br>
              <a:rPr lang="en-US"/>
            </a:br>
            <a:endParaRPr lang="en-US" dirty="0"/>
          </a:p>
        </p:txBody>
      </p:sp>
      <p:sp>
        <p:nvSpPr>
          <p:cNvPr id="3" name="Content Placeholder 2"/>
          <p:cNvSpPr>
            <a:spLocks noGrp="1"/>
          </p:cNvSpPr>
          <p:nvPr>
            <p:ph idx="1"/>
          </p:nvPr>
        </p:nvSpPr>
        <p:spPr>
          <a:xfrm>
            <a:off x="680484" y="1626781"/>
            <a:ext cx="8880958" cy="4623335"/>
          </a:xfrm>
        </p:spPr>
        <p:txBody>
          <a:bodyPr>
            <a:noAutofit/>
          </a:bodyPr>
          <a:lstStyle/>
          <a:p>
            <a:pPr>
              <a:spcBef>
                <a:spcPts val="1400"/>
              </a:spcBef>
              <a:buFont typeface="Wingdings" panose="05000000000000000000" pitchFamily="2" charset="2"/>
              <a:buChar char="Ø"/>
            </a:pPr>
            <a:r>
              <a:rPr lang="en-US" dirty="0"/>
              <a:t>An important snapshot of achievement at the student, building, district and state level.</a:t>
            </a:r>
          </a:p>
          <a:p>
            <a:pPr>
              <a:spcBef>
                <a:spcPts val="1800"/>
              </a:spcBef>
              <a:buFont typeface="Wingdings" panose="05000000000000000000" pitchFamily="2" charset="2"/>
              <a:buChar char="Ø"/>
            </a:pPr>
            <a:r>
              <a:rPr lang="en-US" dirty="0"/>
              <a:t>Valuable information for teachers to use to align classroom instruction and lesson plans with state standards.</a:t>
            </a:r>
          </a:p>
          <a:p>
            <a:pPr>
              <a:spcBef>
                <a:spcPts val="1400"/>
              </a:spcBef>
              <a:buFont typeface="Wingdings" panose="05000000000000000000" pitchFamily="2" charset="2"/>
              <a:buChar char="Ø"/>
            </a:pPr>
            <a:endParaRPr lang="en-US" dirty="0"/>
          </a:p>
        </p:txBody>
      </p:sp>
      <p:sp>
        <p:nvSpPr>
          <p:cNvPr id="6" name="Slide Number Placeholder 5"/>
          <p:cNvSpPr>
            <a:spLocks noGrp="1"/>
          </p:cNvSpPr>
          <p:nvPr>
            <p:ph type="sldNum" sz="quarter" idx="12"/>
          </p:nvPr>
        </p:nvSpPr>
        <p:spPr>
          <a:xfrm>
            <a:off x="8413406" y="6477016"/>
            <a:ext cx="645927" cy="365125"/>
          </a:xfrm>
        </p:spPr>
        <p:txBody>
          <a:bodyPr/>
          <a:lstStyle/>
          <a:p>
            <a:fld id="{733907EF-0BB2-40F4-BA92-DC2439EE891C}" type="slidenum">
              <a:rPr lang="en-US" smtClean="0"/>
              <a:t>12</a:t>
            </a:fld>
            <a:endParaRPr lang="en-US" dirty="0"/>
          </a:p>
        </p:txBody>
      </p:sp>
    </p:spTree>
    <p:extLst>
      <p:ext uri="{BB962C8B-B14F-4D97-AF65-F5344CB8AC3E}">
        <p14:creationId xmlns:p14="http://schemas.microsoft.com/office/powerpoint/2010/main" val="2952487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Graphic show the close connection between curriculum allignment and state test scores">
            <a:extLst>
              <a:ext uri="{FF2B5EF4-FFF2-40B4-BE49-F238E27FC236}">
                <a16:creationId xmlns:a16="http://schemas.microsoft.com/office/drawing/2014/main" id="{36A876DA-3E3F-44CE-A096-C3C18902E725}"/>
              </a:ext>
            </a:extLst>
          </p:cNvPr>
          <p:cNvPicPr>
            <a:picLocks noChangeAspect="1"/>
          </p:cNvPicPr>
          <p:nvPr/>
        </p:nvPicPr>
        <p:blipFill rotWithShape="1">
          <a:blip r:embed="rId3"/>
          <a:srcRect r="11642" b="-2"/>
          <a:stretch/>
        </p:blipFill>
        <p:spPr>
          <a:xfrm>
            <a:off x="439267" y="2159000"/>
            <a:ext cx="5423429" cy="3882362"/>
          </a:xfrm>
          <a:prstGeom prst="rect">
            <a:avLst/>
          </a:prstGeom>
        </p:spPr>
      </p:pic>
      <p:sp>
        <p:nvSpPr>
          <p:cNvPr id="2" name="Title 1"/>
          <p:cNvSpPr>
            <a:spLocks noGrp="1"/>
          </p:cNvSpPr>
          <p:nvPr>
            <p:ph type="title"/>
          </p:nvPr>
        </p:nvSpPr>
        <p:spPr>
          <a:xfrm>
            <a:off x="665984" y="335182"/>
            <a:ext cx="8596668" cy="1320800"/>
          </a:xfrm>
        </p:spPr>
        <p:txBody>
          <a:bodyPr anchor="t">
            <a:normAutofit/>
          </a:bodyPr>
          <a:lstStyle/>
          <a:p>
            <a:pPr>
              <a:lnSpc>
                <a:spcPct val="90000"/>
              </a:lnSpc>
            </a:pPr>
            <a:r>
              <a:rPr lang="en-US" dirty="0"/>
              <a:t>Curriculum Alignment </a:t>
            </a:r>
            <a:br>
              <a:rPr lang="en-US" dirty="0"/>
            </a:br>
            <a:r>
              <a:rPr lang="en-US" dirty="0"/>
              <a:t>and Test Scores</a:t>
            </a:r>
          </a:p>
        </p:txBody>
      </p:sp>
      <p:sp>
        <p:nvSpPr>
          <p:cNvPr id="3" name="Content Placeholder 2"/>
          <p:cNvSpPr>
            <a:spLocks noGrp="1"/>
          </p:cNvSpPr>
          <p:nvPr>
            <p:ph idx="1"/>
          </p:nvPr>
        </p:nvSpPr>
        <p:spPr>
          <a:xfrm>
            <a:off x="6156251" y="2160589"/>
            <a:ext cx="3657600" cy="4112620"/>
          </a:xfrm>
        </p:spPr>
        <p:txBody>
          <a:bodyPr>
            <a:normAutofit/>
          </a:bodyPr>
          <a:lstStyle/>
          <a:p>
            <a:pPr marL="0" indent="0">
              <a:lnSpc>
                <a:spcPct val="90000"/>
              </a:lnSpc>
              <a:buNone/>
            </a:pPr>
            <a:r>
              <a:rPr lang="en-US" sz="3200" dirty="0"/>
              <a:t>The more aligned a school’s curriculum and education is to state standards, and the more students learn, the higher state test scores are likely to be.</a:t>
            </a:r>
          </a:p>
          <a:p>
            <a:pPr>
              <a:lnSpc>
                <a:spcPct val="90000"/>
              </a:lnSpc>
              <a:buFont typeface="Wingdings" panose="05000000000000000000" pitchFamily="2" charset="2"/>
              <a:buChar char="Ø"/>
            </a:pPr>
            <a:endParaRPr lang="en-US" sz="2800" dirty="0"/>
          </a:p>
        </p:txBody>
      </p:sp>
      <p:sp>
        <p:nvSpPr>
          <p:cNvPr id="4" name="Date Placeholder 3"/>
          <p:cNvSpPr>
            <a:spLocks noGrp="1"/>
          </p:cNvSpPr>
          <p:nvPr>
            <p:ph type="dt" sz="half" idx="10"/>
          </p:nvPr>
        </p:nvSpPr>
        <p:spPr>
          <a:xfrm>
            <a:off x="7205133" y="6041362"/>
            <a:ext cx="911939" cy="365125"/>
          </a:xfrm>
        </p:spPr>
        <p:txBody>
          <a:bodyPr>
            <a:normAutofit/>
          </a:bodyPr>
          <a:lstStyle/>
          <a:p>
            <a:pPr>
              <a:spcAft>
                <a:spcPts val="600"/>
              </a:spcAft>
            </a:pPr>
            <a:fld id="{D30E5649-014C-4E34-91DE-88B1027DE405}" type="datetime1">
              <a:rPr lang="en-US" smtClean="0"/>
              <a:pPr>
                <a:spcAft>
                  <a:spcPts val="600"/>
                </a:spcAft>
              </a:pPr>
              <a:t>3/12/2018</a:t>
            </a:fld>
            <a:endParaRPr lang="en-US" dirty="0"/>
          </a:p>
        </p:txBody>
      </p:sp>
      <p:sp>
        <p:nvSpPr>
          <p:cNvPr id="6" name="Slide Number Placeholder 5"/>
          <p:cNvSpPr>
            <a:spLocks noGrp="1"/>
          </p:cNvSpPr>
          <p:nvPr>
            <p:ph type="sldNum" sz="quarter" idx="12"/>
          </p:nvPr>
        </p:nvSpPr>
        <p:spPr>
          <a:xfrm>
            <a:off x="8282122" y="6484311"/>
            <a:ext cx="683339" cy="365125"/>
          </a:xfrm>
        </p:spPr>
        <p:txBody>
          <a:bodyPr>
            <a:normAutofit/>
          </a:bodyPr>
          <a:lstStyle/>
          <a:p>
            <a:pPr>
              <a:spcAft>
                <a:spcPts val="600"/>
              </a:spcAft>
            </a:pPr>
            <a:fld id="{733907EF-0BB2-40F4-BA92-DC2439EE891C}" type="slidenum">
              <a:rPr lang="en-US" smtClean="0"/>
              <a:pPr>
                <a:spcAft>
                  <a:spcPts val="600"/>
                </a:spcAft>
              </a:pPr>
              <a:t>13</a:t>
            </a:fld>
            <a:endParaRPr lang="en-US" dirty="0"/>
          </a:p>
        </p:txBody>
      </p:sp>
    </p:spTree>
    <p:extLst>
      <p:ext uri="{BB962C8B-B14F-4D97-AF65-F5344CB8AC3E}">
        <p14:creationId xmlns:p14="http://schemas.microsoft.com/office/powerpoint/2010/main" val="4066622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388" y="1811757"/>
            <a:ext cx="9077145" cy="2387600"/>
          </a:xfrm>
        </p:spPr>
        <p:txBody>
          <a:bodyPr anchor="ctr"/>
          <a:lstStyle/>
          <a:p>
            <a:pPr algn="ctr"/>
            <a:r>
              <a:rPr lang="en-US" dirty="0">
                <a:solidFill>
                  <a:srgbClr val="006699"/>
                </a:solidFill>
              </a:rPr>
              <a:t>When Does My Student </a:t>
            </a:r>
            <a:br>
              <a:rPr lang="en-US" dirty="0">
                <a:solidFill>
                  <a:srgbClr val="006699"/>
                </a:solidFill>
              </a:rPr>
            </a:br>
            <a:r>
              <a:rPr lang="en-US" dirty="0">
                <a:solidFill>
                  <a:srgbClr val="006699"/>
                </a:solidFill>
              </a:rPr>
              <a:t>Take State Assessments?</a:t>
            </a:r>
          </a:p>
        </p:txBody>
      </p:sp>
      <p:sp>
        <p:nvSpPr>
          <p:cNvPr id="5" name="Slide Number Placeholder 4"/>
          <p:cNvSpPr>
            <a:spLocks noGrp="1"/>
          </p:cNvSpPr>
          <p:nvPr>
            <p:ph type="sldNum" sz="quarter" idx="4294967295"/>
          </p:nvPr>
        </p:nvSpPr>
        <p:spPr>
          <a:xfrm>
            <a:off x="8381922" y="6406486"/>
            <a:ext cx="683339" cy="365125"/>
          </a:xfrm>
        </p:spPr>
        <p:txBody>
          <a:bodyPr/>
          <a:lstStyle/>
          <a:p>
            <a:fld id="{733907EF-0BB2-40F4-BA92-DC2439EE891C}" type="slidenum">
              <a:rPr lang="en-US" smtClean="0"/>
              <a:t>14</a:t>
            </a:fld>
            <a:endParaRPr lang="en-US" dirty="0"/>
          </a:p>
        </p:txBody>
      </p:sp>
      <p:pic>
        <p:nvPicPr>
          <p:cNvPr id="6" name="Picture 5" descr="MDE Logo">
            <a:extLst>
              <a:ext uri="{FF2B5EF4-FFF2-40B4-BE49-F238E27FC236}">
                <a16:creationId xmlns:a16="http://schemas.microsoft.com/office/drawing/2014/main" id="{13B9DA91-8D8E-4653-B882-8ECBFA42E5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79666" y="6059914"/>
            <a:ext cx="1203371" cy="621185"/>
          </a:xfrm>
          <a:prstGeom prst="rect">
            <a:avLst/>
          </a:prstGeom>
        </p:spPr>
      </p:pic>
    </p:spTree>
    <p:extLst>
      <p:ext uri="{BB962C8B-B14F-4D97-AF65-F5344CB8AC3E}">
        <p14:creationId xmlns:p14="http://schemas.microsoft.com/office/powerpoint/2010/main" val="1308231522"/>
      </p:ext>
    </p:extLst>
  </p:cSld>
  <p:clrMapOvr>
    <a:masterClrMapping/>
  </p:clrMapOvr>
  <mc:AlternateContent xmlns:mc="http://schemas.openxmlformats.org/markup-compatibility/2006" xmlns:p14="http://schemas.microsoft.com/office/powerpoint/2010/main">
    <mc:Choice Requires="p14">
      <p:transition spd="slow" p14:dur="2500">
        <p:fade thruBlk="1"/>
      </p:transition>
    </mc:Choice>
    <mc:Fallback xmlns="">
      <p:transition spd="slow">
        <p:fade thruBlk="1"/>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Online Testing Schedule</a:t>
            </a:r>
            <a:br>
              <a:rPr lang="en-US" dirty="0"/>
            </a:br>
            <a:endParaRPr lang="en-US" dirty="0"/>
          </a:p>
        </p:txBody>
      </p:sp>
      <p:sp>
        <p:nvSpPr>
          <p:cNvPr id="3" name="Content Placeholder 2"/>
          <p:cNvSpPr>
            <a:spLocks noGrp="1"/>
          </p:cNvSpPr>
          <p:nvPr>
            <p:ph idx="1"/>
          </p:nvPr>
        </p:nvSpPr>
        <p:spPr>
          <a:xfrm>
            <a:off x="547007" y="1168400"/>
            <a:ext cx="9089362" cy="5194998"/>
          </a:xfrm>
        </p:spPr>
        <p:txBody>
          <a:bodyPr>
            <a:normAutofit/>
          </a:bodyPr>
          <a:lstStyle/>
          <a:p>
            <a:pPr>
              <a:spcBef>
                <a:spcPts val="1800"/>
              </a:spcBef>
              <a:buFont typeface="Wingdings" panose="05000000000000000000" pitchFamily="2" charset="2"/>
              <a:buChar char="Ø"/>
            </a:pPr>
            <a:r>
              <a:rPr lang="en-US" sz="3200" dirty="0"/>
              <a:t>To provide districts and schools scheduling flexibility, online M-STEP testing sessions can be scheduled on any instructional day within a 4-week window.</a:t>
            </a:r>
          </a:p>
          <a:p>
            <a:pPr>
              <a:spcBef>
                <a:spcPts val="1800"/>
              </a:spcBef>
              <a:buFont typeface="Wingdings" panose="05000000000000000000" pitchFamily="2" charset="2"/>
              <a:buChar char="Ø"/>
            </a:pPr>
            <a:r>
              <a:rPr lang="en-US" sz="3200" dirty="0"/>
              <a:t>Not all students need to be administered the same assessment at the same time, nor on the same day.</a:t>
            </a:r>
          </a:p>
          <a:p>
            <a:pPr>
              <a:spcBef>
                <a:spcPts val="1800"/>
              </a:spcBef>
              <a:buFont typeface="Wingdings" panose="05000000000000000000" pitchFamily="2" charset="2"/>
              <a:buChar char="Ø"/>
            </a:pPr>
            <a:r>
              <a:rPr lang="en-US" sz="3200" dirty="0"/>
              <a:t>Test sessions are </a:t>
            </a:r>
            <a:r>
              <a:rPr lang="en-US" sz="3200" b="1" dirty="0"/>
              <a:t>not </a:t>
            </a:r>
            <a:r>
              <a:rPr lang="en-US" sz="3200" dirty="0"/>
              <a:t>timed (with the exception of College Entrance and Work Skills Tests). Students should be allowed extra time if they need it.</a:t>
            </a:r>
          </a:p>
          <a:p>
            <a:pPr>
              <a:spcBef>
                <a:spcPts val="1800"/>
              </a:spcBef>
            </a:pPr>
            <a:endParaRPr lang="en-US" sz="3200" dirty="0"/>
          </a:p>
          <a:p>
            <a:pPr>
              <a:spcBef>
                <a:spcPts val="1800"/>
              </a:spcBef>
            </a:pPr>
            <a:endParaRPr lang="en-US" sz="3200" dirty="0"/>
          </a:p>
          <a:p>
            <a:pPr>
              <a:spcBef>
                <a:spcPts val="1800"/>
              </a:spcBef>
            </a:pPr>
            <a:endParaRPr lang="en-US" sz="3200" dirty="0"/>
          </a:p>
        </p:txBody>
      </p:sp>
      <p:sp>
        <p:nvSpPr>
          <p:cNvPr id="6" name="Slide Number Placeholder 5"/>
          <p:cNvSpPr>
            <a:spLocks noGrp="1"/>
          </p:cNvSpPr>
          <p:nvPr>
            <p:ph type="sldNum" sz="quarter" idx="12"/>
          </p:nvPr>
        </p:nvSpPr>
        <p:spPr/>
        <p:txBody>
          <a:bodyPr/>
          <a:lstStyle/>
          <a:p>
            <a:fld id="{733907EF-0BB2-40F4-BA92-DC2439EE891C}" type="slidenum">
              <a:rPr lang="en-US" smtClean="0"/>
              <a:t>15</a:t>
            </a:fld>
            <a:endParaRPr lang="en-US" dirty="0"/>
          </a:p>
        </p:txBody>
      </p:sp>
    </p:spTree>
    <p:extLst>
      <p:ext uri="{BB962C8B-B14F-4D97-AF65-F5344CB8AC3E}">
        <p14:creationId xmlns:p14="http://schemas.microsoft.com/office/powerpoint/2010/main" val="1380129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3998"/>
            <a:ext cx="10263673" cy="880533"/>
          </a:xfrm>
        </p:spPr>
        <p:txBody>
          <a:bodyPr>
            <a:normAutofit/>
          </a:bodyPr>
          <a:lstStyle/>
          <a:p>
            <a:pPr algn="ctr"/>
            <a:r>
              <a:rPr lang="en-US" sz="4000" dirty="0"/>
              <a:t>Spring 2018 Online Testing Schedule</a:t>
            </a:r>
          </a:p>
        </p:txBody>
      </p:sp>
      <p:cxnSp>
        <p:nvCxnSpPr>
          <p:cNvPr id="10" name="Straight Connector 9" descr="Spring 2016 Test window schedule by grade and content area"/>
          <p:cNvCxnSpPr/>
          <p:nvPr/>
        </p:nvCxnSpPr>
        <p:spPr>
          <a:xfrm flipV="1">
            <a:off x="2358190" y="4183861"/>
            <a:ext cx="8219973" cy="19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descr="Spring 2016 Test window schedule by grade and content area"/>
          <p:cNvCxnSpPr/>
          <p:nvPr/>
        </p:nvCxnSpPr>
        <p:spPr>
          <a:xfrm flipV="1">
            <a:off x="2358191" y="4545801"/>
            <a:ext cx="8219973" cy="1925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5" name="Table 14" descr="2018 test schedule table">
            <a:extLst>
              <a:ext uri="{FF2B5EF4-FFF2-40B4-BE49-F238E27FC236}">
                <a16:creationId xmlns:a16="http://schemas.microsoft.com/office/drawing/2014/main" id="{553651FA-D55C-40C9-A417-43050A76D3FB}"/>
              </a:ext>
            </a:extLst>
          </p:cNvPr>
          <p:cNvGraphicFramePr>
            <a:graphicFrameLocks noGrp="1"/>
          </p:cNvGraphicFramePr>
          <p:nvPr>
            <p:extLst>
              <p:ext uri="{D42A27DB-BD31-4B8C-83A1-F6EECF244321}">
                <p14:modId xmlns:p14="http://schemas.microsoft.com/office/powerpoint/2010/main" val="4176526578"/>
              </p:ext>
            </p:extLst>
          </p:nvPr>
        </p:nvGraphicFramePr>
        <p:xfrm>
          <a:off x="753405" y="1090060"/>
          <a:ext cx="9670755" cy="5268231"/>
        </p:xfrm>
        <a:graphic>
          <a:graphicData uri="http://schemas.openxmlformats.org/drawingml/2006/table">
            <a:tbl>
              <a:tblPr firstRow="1" firstCol="1" bandRow="1"/>
              <a:tblGrid>
                <a:gridCol w="1703388">
                  <a:extLst>
                    <a:ext uri="{9D8B030D-6E8A-4147-A177-3AD203B41FA5}">
                      <a16:colId xmlns:a16="http://schemas.microsoft.com/office/drawing/2014/main" val="356254742"/>
                    </a:ext>
                  </a:extLst>
                </a:gridCol>
                <a:gridCol w="5147967">
                  <a:extLst>
                    <a:ext uri="{9D8B030D-6E8A-4147-A177-3AD203B41FA5}">
                      <a16:colId xmlns:a16="http://schemas.microsoft.com/office/drawing/2014/main" val="2725329839"/>
                    </a:ext>
                  </a:extLst>
                </a:gridCol>
                <a:gridCol w="2819400">
                  <a:extLst>
                    <a:ext uri="{9D8B030D-6E8A-4147-A177-3AD203B41FA5}">
                      <a16:colId xmlns:a16="http://schemas.microsoft.com/office/drawing/2014/main" val="2292025712"/>
                    </a:ext>
                  </a:extLst>
                </a:gridCol>
              </a:tblGrid>
              <a:tr h="666720">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Grade Level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Assessment Used and </a:t>
                      </a:r>
                      <a:b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Content Area Assessed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6000"/>
                        </a:lnSpc>
                        <a:spcBef>
                          <a:spcPts val="0"/>
                        </a:spcBef>
                        <a:spcAft>
                          <a:spcPts val="0"/>
                        </a:spcAft>
                      </a:pPr>
                      <a:r>
                        <a:rPr lang="en-US" sz="1800" b="1"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Testing Window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2165978359"/>
                  </a:ext>
                </a:extLst>
              </a:tr>
              <a:tr h="566745">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Grades 3, 4, 6, 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M-STEP Mathematics and ELA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30 through May 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00847152"/>
                  </a:ext>
                </a:extLst>
              </a:tr>
              <a:tr h="648256">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Grades 5 and 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M-STEP Mathematics, ELA, Science, and Social 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9 through May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9115098"/>
                  </a:ext>
                </a:extLst>
              </a:tr>
              <a:tr h="606667">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Grades 9 and 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6000"/>
                        </a:lnSpc>
                        <a:spcBef>
                          <a:spcPts val="0"/>
                        </a:spcBef>
                        <a:spcAft>
                          <a:spcPts val="0"/>
                        </a:spcAft>
                      </a:pPr>
                      <a:r>
                        <a:rPr lang="en-US" sz="1800" kern="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PreSAT</a:t>
                      </a: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(PSAT)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10 or 11</a:t>
                      </a:r>
                      <a:b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24 or 25 (Makeup)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373134100"/>
                  </a:ext>
                </a:extLst>
              </a:tr>
              <a:tr h="496062">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Grade 11 MME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M-STEP Science and Social Studies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5E0B3"/>
                      </a:solidFill>
                      <a:prstDash val="solid"/>
                      <a:round/>
                      <a:headEnd type="none" w="med" len="med"/>
                      <a:tailEnd type="none" w="med" len="med"/>
                    </a:lnB>
                    <a:solidFill>
                      <a:srgbClr val="FFFFFF"/>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9 through May 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5E0B3"/>
                      </a:solidFill>
                      <a:prstDash val="solid"/>
                      <a:round/>
                      <a:headEnd type="none" w="med" len="med"/>
                      <a:tailEnd type="none" w="med" len="med"/>
                    </a:lnB>
                    <a:solidFill>
                      <a:srgbClr val="FFFFFF"/>
                    </a:solidFill>
                  </a:tcPr>
                </a:tc>
                <a:extLst>
                  <a:ext uri="{0D108BD9-81ED-4DB2-BD59-A6C34878D82A}">
                    <a16:rowId xmlns:a16="http://schemas.microsoft.com/office/drawing/2014/main" val="1908184266"/>
                  </a:ext>
                </a:extLst>
              </a:tr>
              <a:tr h="498608">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Grade 11 MME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5E0B3"/>
                      </a:solidFill>
                      <a:prstDash val="solid"/>
                      <a:round/>
                      <a:headEnd type="none" w="med" len="med"/>
                      <a:tailEnd type="none" w="med" len="med"/>
                    </a:lnT>
                    <a:lnB w="12700" cap="flat" cmpd="sng" algn="ctr">
                      <a:solidFill>
                        <a:srgbClr val="C5E0B3"/>
                      </a:solidFill>
                      <a:prstDash val="solid"/>
                      <a:round/>
                      <a:headEnd type="none" w="med" len="med"/>
                      <a:tailEnd type="none" w="med" len="med"/>
                    </a:lnB>
                    <a:solidFill>
                      <a:srgbClr val="FFFFFF"/>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10 or April 24 (Makeup)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5E0B3"/>
                      </a:solidFill>
                      <a:prstDash val="solid"/>
                      <a:round/>
                      <a:headEnd type="none" w="med" len="med"/>
                      <a:tailEnd type="none" w="med" len="med"/>
                    </a:lnT>
                    <a:lnB w="12700" cap="flat" cmpd="sng" algn="ctr">
                      <a:solidFill>
                        <a:srgbClr val="C5E0B3"/>
                      </a:solidFill>
                      <a:prstDash val="solid"/>
                      <a:round/>
                      <a:headEnd type="none" w="med" len="med"/>
                      <a:tailEnd type="none" w="med" len="med"/>
                    </a:lnB>
                    <a:solidFill>
                      <a:srgbClr val="FFFFFF"/>
                    </a:solidFill>
                  </a:tcPr>
                </a:tc>
                <a:extLst>
                  <a:ext uri="{0D108BD9-81ED-4DB2-BD59-A6C34878D82A}">
                    <a16:rowId xmlns:a16="http://schemas.microsoft.com/office/drawing/2014/main" val="3388698396"/>
                  </a:ext>
                </a:extLst>
              </a:tr>
              <a:tr h="571839">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800" kern="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Grade 11 MME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ACT WorkKeys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5E0B3"/>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06000"/>
                        </a:lnSpc>
                        <a:spcBef>
                          <a:spcPts val="0"/>
                        </a:spcBef>
                        <a:spcAft>
                          <a:spcPts val="0"/>
                        </a:spcAft>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11 or April 25 (Makeup)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5E0B3"/>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98820451"/>
                  </a:ext>
                </a:extLst>
              </a:tr>
              <a:tr h="606667">
                <a:tc>
                  <a:txBody>
                    <a:bodyPr/>
                    <a:lstStyle/>
                    <a:p>
                      <a:pPr marL="0" marR="0">
                        <a:lnSpc>
                          <a:spcPct val="106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grades</a:t>
                      </a: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6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MI-ACCESS Alternate Assessment – all grades, all content areas</a:t>
                      </a: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0" marR="0">
                        <a:lnSpc>
                          <a:spcPct val="106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April 9 through May 25</a:t>
                      </a: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872779860"/>
                  </a:ext>
                </a:extLst>
              </a:tr>
              <a:tr h="606667">
                <a:tc>
                  <a:txBody>
                    <a:bodyPr/>
                    <a:lstStyle/>
                    <a:p>
                      <a:pPr marL="0" marR="0">
                        <a:lnSpc>
                          <a:spcPct val="106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All grades</a:t>
                      </a: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6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WIDA for students who are learning the English language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6000"/>
                        </a:lnSpc>
                        <a:spcBef>
                          <a:spcPts val="0"/>
                        </a:spcBef>
                        <a:spcAft>
                          <a:spcPts val="0"/>
                        </a:spcAft>
                        <a:buClrTx/>
                        <a:buSzTx/>
                        <a:buFontTx/>
                        <a:buNone/>
                        <a:tabLst/>
                        <a:defRPr/>
                      </a:pPr>
                      <a:r>
                        <a:rPr lang="en-US" sz="18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February 5 through March 23</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209" marR="35209" marT="7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249766709"/>
                  </a:ext>
                </a:extLst>
              </a:tr>
            </a:tbl>
          </a:graphicData>
        </a:graphic>
      </p:graphicFrame>
    </p:spTree>
    <p:extLst>
      <p:ext uri="{BB962C8B-B14F-4D97-AF65-F5344CB8AC3E}">
        <p14:creationId xmlns:p14="http://schemas.microsoft.com/office/powerpoint/2010/main" val="309779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56" y="160273"/>
            <a:ext cx="9473609" cy="733777"/>
          </a:xfrm>
        </p:spPr>
        <p:txBody>
          <a:bodyPr>
            <a:noAutofit/>
          </a:bodyPr>
          <a:lstStyle/>
          <a:p>
            <a:pPr algn="l"/>
            <a:r>
              <a:rPr lang="en-US" sz="4200" dirty="0"/>
              <a:t>Student Time Spent on State Assessments</a:t>
            </a:r>
            <a:r>
              <a:rPr lang="en-US" dirty="0"/>
              <a:t/>
            </a:r>
            <a:br>
              <a:rPr lang="en-US" dirty="0"/>
            </a:br>
            <a:endParaRPr lang="en-US" dirty="0"/>
          </a:p>
        </p:txBody>
      </p:sp>
      <p:sp>
        <p:nvSpPr>
          <p:cNvPr id="3" name="Content Placeholder 2"/>
          <p:cNvSpPr>
            <a:spLocks noGrp="1"/>
          </p:cNvSpPr>
          <p:nvPr>
            <p:ph idx="1"/>
          </p:nvPr>
        </p:nvSpPr>
        <p:spPr>
          <a:xfrm>
            <a:off x="659220" y="1215852"/>
            <a:ext cx="8400114" cy="5261164"/>
          </a:xfrm>
        </p:spPr>
        <p:txBody>
          <a:bodyPr>
            <a:normAutofit fontScale="92500" lnSpcReduction="10000"/>
          </a:bodyPr>
          <a:lstStyle/>
          <a:p>
            <a:pPr>
              <a:spcBef>
                <a:spcPts val="1400"/>
              </a:spcBef>
              <a:spcAft>
                <a:spcPts val="1200"/>
              </a:spcAft>
              <a:buFont typeface="Wingdings" panose="05000000000000000000" pitchFamily="2" charset="2"/>
              <a:buChar char="Ø"/>
            </a:pPr>
            <a:r>
              <a:rPr lang="en-US" sz="3500" dirty="0"/>
              <a:t>Students spend on average 3-7 hours total taking a state assessment — depending on grade or &lt;1% of instructional time. </a:t>
            </a:r>
          </a:p>
          <a:p>
            <a:pPr>
              <a:spcBef>
                <a:spcPts val="1400"/>
              </a:spcBef>
              <a:spcAft>
                <a:spcPts val="1200"/>
              </a:spcAft>
              <a:buFont typeface="Wingdings" panose="05000000000000000000" pitchFamily="2" charset="2"/>
              <a:buChar char="Ø"/>
            </a:pPr>
            <a:r>
              <a:rPr lang="en-US" sz="3500" dirty="0"/>
              <a:t>All other assessments are determined at the local district or building level.</a:t>
            </a:r>
          </a:p>
          <a:p>
            <a:pPr>
              <a:spcBef>
                <a:spcPts val="1400"/>
              </a:spcBef>
              <a:spcAft>
                <a:spcPts val="1200"/>
              </a:spcAft>
              <a:buFont typeface="Wingdings" panose="05000000000000000000" pitchFamily="2" charset="2"/>
              <a:buChar char="Ø"/>
            </a:pPr>
            <a:r>
              <a:rPr lang="en-US" sz="3500" dirty="0"/>
              <a:t>Preliminary results are available to schools within 24-48 hours.</a:t>
            </a:r>
          </a:p>
          <a:p>
            <a:pPr>
              <a:spcBef>
                <a:spcPts val="1400"/>
              </a:spcBef>
              <a:spcAft>
                <a:spcPts val="1200"/>
              </a:spcAft>
              <a:buFont typeface="Wingdings" panose="05000000000000000000" pitchFamily="2" charset="2"/>
              <a:buChar char="Ø"/>
            </a:pPr>
            <a:r>
              <a:rPr lang="en-US" sz="3500" dirty="0"/>
              <a:t>Final results released in late summer prior to the beginning of school.</a:t>
            </a:r>
          </a:p>
          <a:p>
            <a:pPr>
              <a:spcBef>
                <a:spcPts val="1400"/>
              </a:spcBef>
              <a:buFont typeface="Wingdings" panose="05000000000000000000" pitchFamily="2" charset="2"/>
              <a:buChar char="Ø"/>
            </a:pPr>
            <a:endParaRPr lang="en-US" sz="3500" dirty="0"/>
          </a:p>
          <a:p>
            <a:pPr>
              <a:spcBef>
                <a:spcPts val="1400"/>
              </a:spcBef>
            </a:pPr>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17</a:t>
            </a:fld>
            <a:endParaRPr lang="en-US" dirty="0"/>
          </a:p>
        </p:txBody>
      </p:sp>
    </p:spTree>
    <p:extLst>
      <p:ext uri="{BB962C8B-B14F-4D97-AF65-F5344CB8AC3E}">
        <p14:creationId xmlns:p14="http://schemas.microsoft.com/office/powerpoint/2010/main" val="2400966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ample M-STEP Parent Report of student test scores">
            <a:extLst>
              <a:ext uri="{FF2B5EF4-FFF2-40B4-BE49-F238E27FC236}">
                <a16:creationId xmlns:a16="http://schemas.microsoft.com/office/drawing/2014/main" id="{520055A2-3B26-4028-8E52-0016B8425998}"/>
              </a:ext>
            </a:extLst>
          </p:cNvPr>
          <p:cNvPicPr/>
          <p:nvPr/>
        </p:nvPicPr>
        <p:blipFill>
          <a:blip r:embed="rId2" cstate="screen">
            <a:extLst>
              <a:ext uri="{28A0092B-C50C-407E-A947-70E740481C1C}">
                <a14:useLocalDpi xmlns:a14="http://schemas.microsoft.com/office/drawing/2010/main"/>
              </a:ext>
            </a:extLst>
          </a:blip>
          <a:stretch>
            <a:fillRect/>
          </a:stretch>
        </p:blipFill>
        <p:spPr>
          <a:xfrm>
            <a:off x="6047223" y="2148952"/>
            <a:ext cx="3699678" cy="2875224"/>
          </a:xfrm>
          <a:prstGeom prst="rect">
            <a:avLst/>
          </a:prstGeom>
        </p:spPr>
      </p:pic>
      <p:sp>
        <p:nvSpPr>
          <p:cNvPr id="2" name="Title 1"/>
          <p:cNvSpPr>
            <a:spLocks noGrp="1"/>
          </p:cNvSpPr>
          <p:nvPr>
            <p:ph type="title"/>
          </p:nvPr>
        </p:nvSpPr>
        <p:spPr>
          <a:xfrm>
            <a:off x="80387" y="292526"/>
            <a:ext cx="9344967" cy="756376"/>
          </a:xfrm>
        </p:spPr>
        <p:txBody>
          <a:bodyPr anchor="t">
            <a:normAutofit fontScale="90000"/>
          </a:bodyPr>
          <a:lstStyle/>
          <a:p>
            <a:pPr>
              <a:lnSpc>
                <a:spcPct val="90000"/>
              </a:lnSpc>
            </a:pPr>
            <a:r>
              <a:rPr lang="en-US" sz="4900" dirty="0"/>
              <a:t>Final Test Results</a:t>
            </a:r>
            <a:r>
              <a:rPr lang="en-US" dirty="0"/>
              <a:t/>
            </a:r>
            <a:br>
              <a:rPr lang="en-US" dirty="0"/>
            </a:br>
            <a:endParaRPr lang="en-US" dirty="0"/>
          </a:p>
        </p:txBody>
      </p:sp>
      <p:sp>
        <p:nvSpPr>
          <p:cNvPr id="3" name="Content Placeholder 2"/>
          <p:cNvSpPr>
            <a:spLocks noGrp="1"/>
          </p:cNvSpPr>
          <p:nvPr>
            <p:ph idx="1"/>
          </p:nvPr>
        </p:nvSpPr>
        <p:spPr>
          <a:xfrm>
            <a:off x="562708" y="1557495"/>
            <a:ext cx="5335056" cy="4612193"/>
          </a:xfrm>
        </p:spPr>
        <p:txBody>
          <a:bodyPr>
            <a:normAutofit/>
          </a:bodyPr>
          <a:lstStyle/>
          <a:p>
            <a:pPr>
              <a:lnSpc>
                <a:spcPct val="120000"/>
              </a:lnSpc>
              <a:spcAft>
                <a:spcPts val="1800"/>
              </a:spcAft>
              <a:buFont typeface="Wingdings" panose="05000000000000000000" pitchFamily="2" charset="2"/>
              <a:buChar char="Ø"/>
            </a:pPr>
            <a:r>
              <a:rPr lang="en-US" sz="3200" dirty="0"/>
              <a:t>Schools receive a printed </a:t>
            </a:r>
            <a:br>
              <a:rPr lang="en-US" sz="3200" dirty="0"/>
            </a:br>
            <a:r>
              <a:rPr lang="en-US" sz="3200" dirty="0"/>
              <a:t>report they give to parents and guardians that describes their student’s performance on the subjects tested by </a:t>
            </a:r>
            <a:br>
              <a:rPr lang="en-US" sz="3200" dirty="0"/>
            </a:br>
            <a:r>
              <a:rPr lang="en-US" sz="3200" dirty="0"/>
              <a:t>M-STEP and MME, which differ by grade.</a:t>
            </a:r>
          </a:p>
          <a:p>
            <a:pPr>
              <a:lnSpc>
                <a:spcPct val="90000"/>
              </a:lnSpc>
              <a:spcBef>
                <a:spcPts val="1400"/>
              </a:spcBef>
            </a:pPr>
            <a:endParaRPr lang="en-US" sz="3100" dirty="0"/>
          </a:p>
          <a:p>
            <a:pPr>
              <a:lnSpc>
                <a:spcPct val="90000"/>
              </a:lnSpc>
              <a:spcBef>
                <a:spcPts val="1400"/>
              </a:spcBef>
            </a:pPr>
            <a:endParaRPr lang="en-US" sz="3100" dirty="0"/>
          </a:p>
          <a:p>
            <a:pPr>
              <a:lnSpc>
                <a:spcPct val="90000"/>
              </a:lnSpc>
              <a:spcBef>
                <a:spcPts val="1400"/>
              </a:spcBef>
            </a:pPr>
            <a:endParaRPr lang="en-US" sz="3100" dirty="0"/>
          </a:p>
          <a:p>
            <a:pPr>
              <a:lnSpc>
                <a:spcPct val="90000"/>
              </a:lnSpc>
              <a:spcBef>
                <a:spcPts val="1400"/>
              </a:spcBef>
            </a:pPr>
            <a:endParaRPr lang="en-US" sz="3100" dirty="0"/>
          </a:p>
        </p:txBody>
      </p:sp>
      <p:sp>
        <p:nvSpPr>
          <p:cNvPr id="6" name="Slide Number Placeholder 5"/>
          <p:cNvSpPr>
            <a:spLocks noGrp="1"/>
          </p:cNvSpPr>
          <p:nvPr>
            <p:ph type="sldNum" sz="quarter" idx="12"/>
          </p:nvPr>
        </p:nvSpPr>
        <p:spPr>
          <a:xfrm>
            <a:off x="8590663" y="6041362"/>
            <a:ext cx="683339" cy="365125"/>
          </a:xfrm>
        </p:spPr>
        <p:txBody>
          <a:bodyPr>
            <a:normAutofit/>
          </a:bodyPr>
          <a:lstStyle/>
          <a:p>
            <a:pPr>
              <a:spcAft>
                <a:spcPts val="600"/>
              </a:spcAft>
            </a:pPr>
            <a:fld id="{733907EF-0BB2-40F4-BA92-DC2439EE891C}" type="slidenum">
              <a:rPr lang="en-US" smtClean="0"/>
              <a:pPr>
                <a:spcAft>
                  <a:spcPts val="600"/>
                </a:spcAft>
              </a:pPr>
              <a:t>18</a:t>
            </a:fld>
            <a:endParaRPr lang="en-US" dirty="0"/>
          </a:p>
        </p:txBody>
      </p:sp>
    </p:spTree>
    <p:extLst>
      <p:ext uri="{BB962C8B-B14F-4D97-AF65-F5344CB8AC3E}">
        <p14:creationId xmlns:p14="http://schemas.microsoft.com/office/powerpoint/2010/main" val="3260451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Test Results (cont’d)</a:t>
            </a:r>
            <a:br>
              <a:rPr lang="en-US" dirty="0"/>
            </a:br>
            <a:endParaRPr lang="en-US" dirty="0"/>
          </a:p>
        </p:txBody>
      </p:sp>
      <p:sp>
        <p:nvSpPr>
          <p:cNvPr id="3" name="Content Placeholder 2"/>
          <p:cNvSpPr>
            <a:spLocks noGrp="1"/>
          </p:cNvSpPr>
          <p:nvPr>
            <p:ph idx="1"/>
          </p:nvPr>
        </p:nvSpPr>
        <p:spPr>
          <a:xfrm>
            <a:off x="507678" y="1228678"/>
            <a:ext cx="9484002" cy="5248338"/>
          </a:xfrm>
        </p:spPr>
        <p:txBody>
          <a:bodyPr>
            <a:noAutofit/>
          </a:bodyPr>
          <a:lstStyle/>
          <a:p>
            <a:pPr>
              <a:buFont typeface="Wingdings" panose="05000000000000000000" pitchFamily="2" charset="2"/>
              <a:buChar char="Ø"/>
            </a:pPr>
            <a:r>
              <a:rPr lang="en-US" sz="3200" dirty="0"/>
              <a:t>To help walk you through a parent report, MDE has developed a short video and information piece for each assessment: </a:t>
            </a:r>
          </a:p>
          <a:p>
            <a:pPr marL="631825" lvl="1" indent="-457200">
              <a:buFont typeface="Wingdings" panose="05000000000000000000" pitchFamily="2" charset="2"/>
              <a:buChar char="ü"/>
            </a:pPr>
            <a:r>
              <a:rPr lang="en-US" sz="2800" dirty="0">
                <a:hlinkClick r:id="rId4" tooltip="M-STEP - How to Read Your Child's Score Report for Grades 3-8"/>
              </a:rPr>
              <a:t>How to Read Your Child’s Score Report Video </a:t>
            </a:r>
          </a:p>
          <a:p>
            <a:pPr marL="631825" lvl="1" indent="-457200">
              <a:buFont typeface="Wingdings" panose="05000000000000000000" pitchFamily="2" charset="2"/>
              <a:buChar char="ü"/>
            </a:pPr>
            <a:r>
              <a:rPr lang="en-US" sz="2800" dirty="0">
                <a:hlinkClick r:id="rId4" tooltip="M-STEP - How to Read Your Child's Score Report for Grades 3-8"/>
              </a:rPr>
              <a:t>M-STEP - How to Read Your Child's Score Report for Grades 3-8</a:t>
            </a:r>
            <a:r>
              <a:rPr lang="en-US" sz="2800" dirty="0"/>
              <a:t> </a:t>
            </a:r>
          </a:p>
          <a:p>
            <a:pPr marL="631825" lvl="1" indent="-457200">
              <a:buFont typeface="Wingdings" panose="05000000000000000000" pitchFamily="2" charset="2"/>
              <a:buChar char="ü"/>
            </a:pPr>
            <a:r>
              <a:rPr lang="en-US" sz="2800" dirty="0">
                <a:hlinkClick r:id="rId5" tooltip="MME - How to Read Your Child's Score Report for Grade 11"/>
              </a:rPr>
              <a:t>MME - How to Read Your Child's Score Report for Grade 11 </a:t>
            </a:r>
            <a:endParaRPr lang="en-US" sz="2800" dirty="0"/>
          </a:p>
          <a:p>
            <a:pPr marL="0" indent="0">
              <a:spcBef>
                <a:spcPts val="1800"/>
              </a:spcBef>
              <a:buNone/>
              <a:tabLst>
                <a:tab pos="627063" algn="l"/>
              </a:tabLst>
            </a:pPr>
            <a:r>
              <a:rPr lang="en-US" sz="2800" dirty="0"/>
              <a:t>	</a:t>
            </a:r>
          </a:p>
        </p:txBody>
      </p:sp>
      <p:sp>
        <p:nvSpPr>
          <p:cNvPr id="6" name="Slide Number Placeholder 5"/>
          <p:cNvSpPr>
            <a:spLocks noGrp="1"/>
          </p:cNvSpPr>
          <p:nvPr>
            <p:ph type="sldNum" sz="quarter" idx="12"/>
          </p:nvPr>
        </p:nvSpPr>
        <p:spPr/>
        <p:txBody>
          <a:bodyPr/>
          <a:lstStyle/>
          <a:p>
            <a:fld id="{733907EF-0BB2-40F4-BA92-DC2439EE891C}" type="slidenum">
              <a:rPr lang="en-US" smtClean="0"/>
              <a:t>19</a:t>
            </a:fld>
            <a:endParaRPr lang="en-US" dirty="0"/>
          </a:p>
        </p:txBody>
      </p:sp>
      <p:pic>
        <p:nvPicPr>
          <p:cNvPr id="4" name="hvenxL17_So" descr="Image of video screen">
            <a:hlinkClick r:id="" action="ppaction://media"/>
            <a:extLst>
              <a:ext uri="{FF2B5EF4-FFF2-40B4-BE49-F238E27FC236}">
                <a16:creationId xmlns:a16="http://schemas.microsoft.com/office/drawing/2014/main" id="{60BC09C8-3F7C-4FBE-9360-D156D5F07068}"/>
              </a:ext>
            </a:extLst>
          </p:cNvPr>
          <p:cNvPicPr>
            <a:picLocks noRot="1" noChangeAspect="1"/>
          </p:cNvPicPr>
          <p:nvPr>
            <a:videoFile r:link="rId1"/>
          </p:nvPr>
        </p:nvPicPr>
        <p:blipFill>
          <a:blip r:embed="rId6"/>
          <a:stretch>
            <a:fillRect/>
          </a:stretch>
        </p:blipFill>
        <p:spPr>
          <a:xfrm>
            <a:off x="7918219" y="2475755"/>
            <a:ext cx="1642159" cy="1231619"/>
          </a:xfrm>
          <a:prstGeom prst="rect">
            <a:avLst/>
          </a:prstGeom>
        </p:spPr>
      </p:pic>
    </p:spTree>
    <p:extLst>
      <p:ext uri="{BB962C8B-B14F-4D97-AF65-F5344CB8AC3E}">
        <p14:creationId xmlns:p14="http://schemas.microsoft.com/office/powerpoint/2010/main" val="332907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706"/>
            <a:ext cx="9452008" cy="880533"/>
          </a:xfrm>
        </p:spPr>
        <p:txBody>
          <a:bodyPr/>
          <a:lstStyle/>
          <a:p>
            <a:pPr algn="ctr"/>
            <a:r>
              <a:rPr lang="en-US" dirty="0"/>
              <a:t>Expecting More</a:t>
            </a:r>
          </a:p>
        </p:txBody>
      </p:sp>
      <p:sp>
        <p:nvSpPr>
          <p:cNvPr id="3" name="Content Placeholder 2"/>
          <p:cNvSpPr>
            <a:spLocks noGrp="1"/>
          </p:cNvSpPr>
          <p:nvPr>
            <p:ph idx="1"/>
          </p:nvPr>
        </p:nvSpPr>
        <p:spPr>
          <a:xfrm>
            <a:off x="409575" y="1245996"/>
            <a:ext cx="5674701" cy="5612005"/>
          </a:xfrm>
        </p:spPr>
        <p:txBody>
          <a:bodyPr>
            <a:normAutofit/>
          </a:bodyPr>
          <a:lstStyle/>
          <a:p>
            <a:pPr>
              <a:spcBef>
                <a:spcPts val="1800"/>
              </a:spcBef>
              <a:buFont typeface="Wingdings" panose="05000000000000000000" pitchFamily="2" charset="2"/>
              <a:buChar char="Ø"/>
            </a:pPr>
            <a:r>
              <a:rPr lang="en-US" sz="3200" dirty="0"/>
              <a:t>Getting children ready to take their place in the world is challenging. </a:t>
            </a:r>
          </a:p>
          <a:p>
            <a:pPr>
              <a:spcBef>
                <a:spcPts val="1800"/>
              </a:spcBef>
              <a:buFont typeface="Wingdings" panose="05000000000000000000" pitchFamily="2" charset="2"/>
              <a:buChar char="Ø"/>
            </a:pPr>
            <a:r>
              <a:rPr lang="en-US" sz="3200" dirty="0"/>
              <a:t>The knowledge and skills students need for a well-paying job continually evolve to meet current and future workplace demands.  </a:t>
            </a:r>
          </a:p>
        </p:txBody>
      </p:sp>
      <p:sp>
        <p:nvSpPr>
          <p:cNvPr id="6" name="Slide Number Placeholder 5"/>
          <p:cNvSpPr>
            <a:spLocks noGrp="1"/>
          </p:cNvSpPr>
          <p:nvPr>
            <p:ph type="sldNum" sz="quarter" idx="12"/>
          </p:nvPr>
        </p:nvSpPr>
        <p:spPr/>
        <p:txBody>
          <a:bodyPr/>
          <a:lstStyle/>
          <a:p>
            <a:fld id="{733907EF-0BB2-40F4-BA92-DC2439EE891C}" type="slidenum">
              <a:rPr lang="en-US" smtClean="0"/>
              <a:t>2</a:t>
            </a:fld>
            <a:endParaRPr lang="en-US" dirty="0"/>
          </a:p>
        </p:txBody>
      </p:sp>
      <p:pic>
        <p:nvPicPr>
          <p:cNvPr id="5" name="Picture 4" descr="Students jointly reading notes in a noteboo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9267" y="1579148"/>
            <a:ext cx="5014204" cy="3309375"/>
          </a:xfrm>
          <a:prstGeom prst="rect">
            <a:avLst/>
          </a:prstGeom>
        </p:spPr>
      </p:pic>
    </p:spTree>
    <p:extLst>
      <p:ext uri="{BB962C8B-B14F-4D97-AF65-F5344CB8AC3E}">
        <p14:creationId xmlns:p14="http://schemas.microsoft.com/office/powerpoint/2010/main" val="34500443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Test Results (cont’d)</a:t>
            </a:r>
            <a:br>
              <a:rPr lang="en-US" dirty="0"/>
            </a:br>
            <a:endParaRPr lang="en-US" dirty="0"/>
          </a:p>
        </p:txBody>
      </p:sp>
      <p:sp>
        <p:nvSpPr>
          <p:cNvPr id="3" name="Content Placeholder 2"/>
          <p:cNvSpPr>
            <a:spLocks noGrp="1"/>
          </p:cNvSpPr>
          <p:nvPr>
            <p:ph idx="1"/>
          </p:nvPr>
        </p:nvSpPr>
        <p:spPr>
          <a:xfrm>
            <a:off x="665762" y="1679945"/>
            <a:ext cx="8773569" cy="3907320"/>
          </a:xfrm>
        </p:spPr>
        <p:txBody>
          <a:bodyPr>
            <a:noAutofit/>
          </a:bodyPr>
          <a:lstStyle/>
          <a:p>
            <a:r>
              <a:rPr lang="en-US" dirty="0"/>
              <a:t>Your student’s teacher can explain each of these reports in more detail and describe how your child is doing in each area. The teacher can also discuss what you can do to help your child succeed.</a:t>
            </a:r>
          </a:p>
        </p:txBody>
      </p:sp>
      <p:sp>
        <p:nvSpPr>
          <p:cNvPr id="6" name="Slide Number Placeholder 5"/>
          <p:cNvSpPr>
            <a:spLocks noGrp="1"/>
          </p:cNvSpPr>
          <p:nvPr>
            <p:ph type="sldNum" sz="quarter" idx="12"/>
          </p:nvPr>
        </p:nvSpPr>
        <p:spPr/>
        <p:txBody>
          <a:bodyPr/>
          <a:lstStyle/>
          <a:p>
            <a:fld id="{733907EF-0BB2-40F4-BA92-DC2439EE891C}" type="slidenum">
              <a:rPr lang="en-US" smtClean="0"/>
              <a:t>20</a:t>
            </a:fld>
            <a:endParaRPr lang="en-US" dirty="0"/>
          </a:p>
        </p:txBody>
      </p:sp>
    </p:spTree>
    <p:extLst>
      <p:ext uri="{BB962C8B-B14F-4D97-AF65-F5344CB8AC3E}">
        <p14:creationId xmlns:p14="http://schemas.microsoft.com/office/powerpoint/2010/main" val="1968377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007" y="287867"/>
            <a:ext cx="9241886" cy="880533"/>
          </a:xfrm>
        </p:spPr>
        <p:txBody>
          <a:bodyPr/>
          <a:lstStyle/>
          <a:p>
            <a:pPr algn="ctr"/>
            <a:r>
              <a:rPr lang="en-US" dirty="0"/>
              <a:t>Questions?</a:t>
            </a:r>
          </a:p>
        </p:txBody>
      </p:sp>
      <p:sp>
        <p:nvSpPr>
          <p:cNvPr id="3" name="Content Placeholder 2" descr="Links to M-STEP web page and Assessment and Accountability Call Center"/>
          <p:cNvSpPr>
            <a:spLocks noGrp="1"/>
          </p:cNvSpPr>
          <p:nvPr>
            <p:ph idx="1"/>
          </p:nvPr>
        </p:nvSpPr>
        <p:spPr>
          <a:xfrm>
            <a:off x="390462" y="1278466"/>
            <a:ext cx="9554976" cy="5088483"/>
          </a:xfrm>
        </p:spPr>
        <p:txBody>
          <a:bodyPr>
            <a:normAutofit lnSpcReduction="10000"/>
          </a:bodyPr>
          <a:lstStyle/>
          <a:p>
            <a:pPr>
              <a:lnSpc>
                <a:spcPct val="120000"/>
              </a:lnSpc>
              <a:buFont typeface="Wingdings" panose="05000000000000000000" pitchFamily="2" charset="2"/>
              <a:buChar char="Ø"/>
            </a:pPr>
            <a:r>
              <a:rPr lang="en-US" dirty="0"/>
              <a:t>Visit the M-STEP web page parent section at </a:t>
            </a:r>
            <a:br>
              <a:rPr lang="en-US" dirty="0"/>
            </a:br>
            <a:r>
              <a:rPr lang="en-US" dirty="0">
                <a:hlinkClick r:id="rId2"/>
              </a:rPr>
              <a:t>www.Michigan.gov/mstep</a:t>
            </a:r>
            <a:r>
              <a:rPr lang="en-US" dirty="0"/>
              <a:t> </a:t>
            </a:r>
          </a:p>
          <a:p>
            <a:pPr>
              <a:lnSpc>
                <a:spcPct val="130000"/>
              </a:lnSpc>
              <a:buFont typeface="Wingdings" panose="05000000000000000000" pitchFamily="2" charset="2"/>
              <a:buChar char="Ø"/>
            </a:pPr>
            <a:r>
              <a:rPr lang="en-US" dirty="0"/>
              <a:t>Visit the MME web page at </a:t>
            </a:r>
            <a:br>
              <a:rPr lang="en-US" dirty="0"/>
            </a:br>
            <a:r>
              <a:rPr lang="en-US" dirty="0">
                <a:hlinkClick r:id="rId3"/>
              </a:rPr>
              <a:t>http://www.michigan.gov/mme</a:t>
            </a:r>
            <a:r>
              <a:rPr lang="en-US" dirty="0"/>
              <a:t> </a:t>
            </a:r>
          </a:p>
          <a:p>
            <a:pPr>
              <a:lnSpc>
                <a:spcPct val="130000"/>
              </a:lnSpc>
              <a:buFont typeface="Wingdings" panose="05000000000000000000" pitchFamily="2" charset="2"/>
              <a:buChar char="Ø"/>
            </a:pPr>
            <a:r>
              <a:rPr lang="en-US" dirty="0"/>
              <a:t>Contact the MDE Assessment and Accountability Office at </a:t>
            </a:r>
            <a:r>
              <a:rPr lang="en-US" dirty="0">
                <a:hlinkClick r:id="rId4"/>
              </a:rPr>
              <a:t>baa@Michigan.gov </a:t>
            </a:r>
            <a:r>
              <a:rPr lang="en-US" dirty="0"/>
              <a:t> or 877-560-8378 (toll-free)</a:t>
            </a:r>
          </a:p>
        </p:txBody>
      </p:sp>
      <p:sp>
        <p:nvSpPr>
          <p:cNvPr id="6" name="Slide Number Placeholder 5"/>
          <p:cNvSpPr>
            <a:spLocks noGrp="1"/>
          </p:cNvSpPr>
          <p:nvPr>
            <p:ph type="sldNum" sz="quarter" idx="12"/>
          </p:nvPr>
        </p:nvSpPr>
        <p:spPr/>
        <p:txBody>
          <a:bodyPr/>
          <a:lstStyle/>
          <a:p>
            <a:fld id="{733907EF-0BB2-40F4-BA92-DC2439EE891C}" type="slidenum">
              <a:rPr lang="en-US" smtClean="0"/>
              <a:t>21</a:t>
            </a:fld>
            <a:endParaRPr lang="en-US" dirty="0"/>
          </a:p>
        </p:txBody>
      </p:sp>
    </p:spTree>
    <p:extLst>
      <p:ext uri="{BB962C8B-B14F-4D97-AF65-F5344CB8AC3E}">
        <p14:creationId xmlns:p14="http://schemas.microsoft.com/office/powerpoint/2010/main" val="2536994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7718"/>
            <a:ext cx="9452008" cy="880533"/>
          </a:xfrm>
        </p:spPr>
        <p:txBody>
          <a:bodyPr/>
          <a:lstStyle/>
          <a:p>
            <a:pPr algn="ctr"/>
            <a:r>
              <a:rPr lang="en-US" dirty="0"/>
              <a:t>Expecting More</a:t>
            </a:r>
          </a:p>
        </p:txBody>
      </p:sp>
      <p:sp>
        <p:nvSpPr>
          <p:cNvPr id="3" name="Content Placeholder 2"/>
          <p:cNvSpPr>
            <a:spLocks noGrp="1"/>
          </p:cNvSpPr>
          <p:nvPr>
            <p:ph idx="1"/>
          </p:nvPr>
        </p:nvSpPr>
        <p:spPr>
          <a:xfrm>
            <a:off x="467833" y="1278082"/>
            <a:ext cx="8984175" cy="5056971"/>
          </a:xfrm>
        </p:spPr>
        <p:txBody>
          <a:bodyPr>
            <a:noAutofit/>
          </a:bodyPr>
          <a:lstStyle/>
          <a:p>
            <a:pPr>
              <a:spcBef>
                <a:spcPts val="1800"/>
              </a:spcBef>
              <a:buFont typeface="Wingdings" panose="05000000000000000000" pitchFamily="2" charset="2"/>
              <a:buChar char="Ø"/>
            </a:pPr>
            <a:r>
              <a:rPr lang="en-US" sz="3200" dirty="0"/>
              <a:t>To ensure students can meet these demands, the State Board of Education routinely strengthens </a:t>
            </a:r>
            <a:r>
              <a:rPr lang="en-US" sz="3200" dirty="0">
                <a:hlinkClick r:id="rId2"/>
              </a:rPr>
              <a:t>Michigan learning standards</a:t>
            </a:r>
            <a:r>
              <a:rPr lang="en-US" sz="3200" dirty="0"/>
              <a:t>. </a:t>
            </a:r>
          </a:p>
          <a:p>
            <a:pPr>
              <a:spcBef>
                <a:spcPts val="1800"/>
              </a:spcBef>
              <a:buFont typeface="Wingdings" panose="05000000000000000000" pitchFamily="2" charset="2"/>
              <a:buChar char="Ø"/>
            </a:pPr>
            <a:r>
              <a:rPr lang="en-US" sz="3200" dirty="0"/>
              <a:t>State standards broadly outline what students need to know and be able to do in each subject and grade level to be career- and college-ready upon high school graduation. </a:t>
            </a:r>
          </a:p>
        </p:txBody>
      </p:sp>
      <p:sp>
        <p:nvSpPr>
          <p:cNvPr id="6" name="Slide Number Placeholder 5"/>
          <p:cNvSpPr>
            <a:spLocks noGrp="1"/>
          </p:cNvSpPr>
          <p:nvPr>
            <p:ph type="sldNum" sz="quarter" idx="12"/>
          </p:nvPr>
        </p:nvSpPr>
        <p:spPr/>
        <p:txBody>
          <a:bodyPr/>
          <a:lstStyle/>
          <a:p>
            <a:fld id="{733907EF-0BB2-40F4-BA92-DC2439EE891C}" type="slidenum">
              <a:rPr lang="en-US" smtClean="0"/>
              <a:t>3</a:t>
            </a:fld>
            <a:endParaRPr lang="en-US" dirty="0"/>
          </a:p>
        </p:txBody>
      </p:sp>
    </p:spTree>
    <p:extLst>
      <p:ext uri="{BB962C8B-B14F-4D97-AF65-F5344CB8AC3E}">
        <p14:creationId xmlns:p14="http://schemas.microsoft.com/office/powerpoint/2010/main" val="262271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223"/>
            <a:ext cx="9423132" cy="850605"/>
          </a:xfrm>
        </p:spPr>
        <p:txBody>
          <a:bodyPr/>
          <a:lstStyle/>
          <a:p>
            <a:r>
              <a:rPr lang="en-US" dirty="0"/>
              <a:t>Expecting More (cont’d)</a:t>
            </a:r>
          </a:p>
        </p:txBody>
      </p:sp>
      <p:sp>
        <p:nvSpPr>
          <p:cNvPr id="3" name="Content Placeholder 2"/>
          <p:cNvSpPr>
            <a:spLocks noGrp="1"/>
          </p:cNvSpPr>
          <p:nvPr>
            <p:ph idx="1"/>
          </p:nvPr>
        </p:nvSpPr>
        <p:spPr>
          <a:xfrm>
            <a:off x="520995" y="1414130"/>
            <a:ext cx="9171221" cy="4455042"/>
          </a:xfrm>
        </p:spPr>
        <p:txBody>
          <a:bodyPr>
            <a:noAutofit/>
          </a:bodyPr>
          <a:lstStyle/>
          <a:p>
            <a:pPr>
              <a:buFont typeface="Wingdings" panose="05000000000000000000" pitchFamily="2" charset="2"/>
              <a:buChar char="Ø"/>
            </a:pPr>
            <a:r>
              <a:rPr lang="en-US" sz="3200" dirty="0"/>
              <a:t>Today's standards challenge students to:</a:t>
            </a:r>
          </a:p>
          <a:p>
            <a:pPr marL="685800" lvl="2">
              <a:spcAft>
                <a:spcPts val="600"/>
              </a:spcAft>
              <a:buFont typeface="Wingdings" panose="05000000000000000000" pitchFamily="2" charset="2"/>
              <a:buChar char="ü"/>
            </a:pPr>
            <a:r>
              <a:rPr lang="en-US" sz="3200" dirty="0"/>
              <a:t> Understand subject matter more deeply.</a:t>
            </a:r>
          </a:p>
          <a:p>
            <a:pPr marL="685800" lvl="2">
              <a:spcAft>
                <a:spcPts val="600"/>
              </a:spcAft>
              <a:buFont typeface="Wingdings" panose="05000000000000000000" pitchFamily="2" charset="2"/>
              <a:buChar char="ü"/>
            </a:pPr>
            <a:r>
              <a:rPr lang="en-US" sz="3200" dirty="0"/>
              <a:t> Learn how to think critically.</a:t>
            </a:r>
          </a:p>
          <a:p>
            <a:pPr marL="685800" lvl="2">
              <a:spcAft>
                <a:spcPts val="600"/>
              </a:spcAft>
              <a:buFont typeface="Wingdings" panose="05000000000000000000" pitchFamily="2" charset="2"/>
              <a:buChar char="ü"/>
            </a:pPr>
            <a:r>
              <a:rPr lang="en-US" sz="3200" dirty="0"/>
              <a:t> Apply what they are learning to the real world.</a:t>
            </a:r>
          </a:p>
          <a:p>
            <a:pPr marL="685800" lvl="2">
              <a:spcAft>
                <a:spcPts val="600"/>
              </a:spcAft>
              <a:buFont typeface="Wingdings" panose="05000000000000000000" pitchFamily="2" charset="2"/>
              <a:buChar char="ü"/>
            </a:pPr>
            <a:r>
              <a:rPr lang="en-US" sz="3200" dirty="0"/>
              <a:t> Make learning relevant in their lives. </a:t>
            </a:r>
          </a:p>
          <a:p>
            <a:pPr marL="285750" lvl="1">
              <a:spcAft>
                <a:spcPts val="1800"/>
              </a:spcAft>
              <a:buFont typeface="Wingdings" panose="05000000000000000000" pitchFamily="2" charset="2"/>
              <a:buChar char="ü"/>
            </a:pPr>
            <a:endParaRPr lang="en-US" sz="3000" dirty="0"/>
          </a:p>
          <a:p>
            <a:pPr marL="285750" lvl="1">
              <a:spcAft>
                <a:spcPts val="1800"/>
              </a:spcAft>
              <a:buFont typeface="Wingdings" panose="05000000000000000000" pitchFamily="2" charset="2"/>
              <a:buChar char="ü"/>
            </a:pPr>
            <a:endParaRPr lang="en-US" sz="3000" dirty="0"/>
          </a:p>
          <a:p>
            <a:pPr>
              <a:buFont typeface="Wingdings" panose="05000000000000000000" pitchFamily="2" charset="2"/>
              <a:buChar char="Ø"/>
            </a:pPr>
            <a:endParaRPr lang="en-US" dirty="0"/>
          </a:p>
        </p:txBody>
      </p:sp>
      <p:sp>
        <p:nvSpPr>
          <p:cNvPr id="6" name="Slide Number Placeholder 5"/>
          <p:cNvSpPr>
            <a:spLocks noGrp="1"/>
          </p:cNvSpPr>
          <p:nvPr>
            <p:ph type="sldNum" sz="quarter" idx="12"/>
          </p:nvPr>
        </p:nvSpPr>
        <p:spPr/>
        <p:txBody>
          <a:bodyPr/>
          <a:lstStyle/>
          <a:p>
            <a:fld id="{733907EF-0BB2-40F4-BA92-DC2439EE891C}" type="slidenum">
              <a:rPr lang="en-US" smtClean="0"/>
              <a:t>4</a:t>
            </a:fld>
            <a:endParaRPr lang="en-US" dirty="0"/>
          </a:p>
        </p:txBody>
      </p:sp>
    </p:spTree>
    <p:extLst>
      <p:ext uri="{BB962C8B-B14F-4D97-AF65-F5344CB8AC3E}">
        <p14:creationId xmlns:p14="http://schemas.microsoft.com/office/powerpoint/2010/main" val="306940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17" y="212837"/>
            <a:ext cx="9419701" cy="880533"/>
          </a:xfrm>
        </p:spPr>
        <p:txBody>
          <a:bodyPr>
            <a:normAutofit/>
          </a:bodyPr>
          <a:lstStyle/>
          <a:p>
            <a:pPr algn="ctr"/>
            <a:r>
              <a:rPr lang="en-US" sz="4400" dirty="0"/>
              <a:t>What are Michigan Standards?</a:t>
            </a:r>
          </a:p>
        </p:txBody>
      </p:sp>
      <p:sp>
        <p:nvSpPr>
          <p:cNvPr id="3" name="Content Placeholder 2"/>
          <p:cNvSpPr>
            <a:spLocks noGrp="1"/>
          </p:cNvSpPr>
          <p:nvPr>
            <p:ph idx="1"/>
          </p:nvPr>
        </p:nvSpPr>
        <p:spPr>
          <a:xfrm>
            <a:off x="496957" y="1346480"/>
            <a:ext cx="9002461" cy="4548730"/>
          </a:xfrm>
        </p:spPr>
        <p:txBody>
          <a:bodyPr>
            <a:noAutofit/>
          </a:bodyPr>
          <a:lstStyle/>
          <a:p>
            <a:pPr>
              <a:spcBef>
                <a:spcPts val="1800"/>
              </a:spcBef>
              <a:buFont typeface="Wingdings" panose="05000000000000000000" pitchFamily="2" charset="2"/>
              <a:buChar char="Ø"/>
            </a:pPr>
            <a:r>
              <a:rPr lang="en-US" sz="3200" dirty="0"/>
              <a:t>They are EDUCATOR DEVELOPED learning goals for mathematics, English language arts (ELA), science, and social studies.</a:t>
            </a:r>
          </a:p>
          <a:p>
            <a:pPr>
              <a:spcBef>
                <a:spcPts val="1800"/>
              </a:spcBef>
              <a:buFont typeface="Wingdings" panose="05000000000000000000" pitchFamily="2" charset="2"/>
              <a:buChar char="Ø"/>
            </a:pPr>
            <a:r>
              <a:rPr lang="en-US" sz="3200" dirty="0"/>
              <a:t>They prepare students for college and careers.</a:t>
            </a:r>
          </a:p>
          <a:p>
            <a:pPr>
              <a:spcBef>
                <a:spcPts val="1800"/>
              </a:spcBef>
              <a:buFont typeface="Wingdings" panose="05000000000000000000" pitchFamily="2" charset="2"/>
              <a:buChar char="Ø"/>
            </a:pPr>
            <a:r>
              <a:rPr lang="en-US" sz="3200" dirty="0"/>
              <a:t>They help students compete nationally and internationally.</a:t>
            </a:r>
          </a:p>
          <a:p>
            <a:pPr>
              <a:spcBef>
                <a:spcPts val="1800"/>
              </a:spcBef>
              <a:buFont typeface="Wingdings" panose="05000000000000000000" pitchFamily="2" charset="2"/>
              <a:buChar char="Ø"/>
            </a:pPr>
            <a:r>
              <a:rPr lang="en-US" sz="3200" dirty="0"/>
              <a:t>They are </a:t>
            </a:r>
            <a:r>
              <a:rPr lang="en-US" sz="3200" i="1" dirty="0"/>
              <a:t>not</a:t>
            </a:r>
            <a:r>
              <a:rPr lang="en-US" sz="3200" dirty="0"/>
              <a:t> a curriculum or federal program.</a:t>
            </a:r>
          </a:p>
          <a:p>
            <a:pPr>
              <a:spcBef>
                <a:spcPts val="1800"/>
              </a:spcBef>
            </a:pPr>
            <a:endParaRPr lang="en-US" sz="3500" dirty="0"/>
          </a:p>
        </p:txBody>
      </p:sp>
      <p:sp>
        <p:nvSpPr>
          <p:cNvPr id="6" name="Slide Number Placeholder 5"/>
          <p:cNvSpPr>
            <a:spLocks noGrp="1"/>
          </p:cNvSpPr>
          <p:nvPr>
            <p:ph type="sldNum" sz="quarter" idx="12"/>
          </p:nvPr>
        </p:nvSpPr>
        <p:spPr/>
        <p:txBody>
          <a:bodyPr/>
          <a:lstStyle/>
          <a:p>
            <a:fld id="{733907EF-0BB2-40F4-BA92-DC2439EE891C}" type="slidenum">
              <a:rPr lang="en-US" smtClean="0"/>
              <a:t>5</a:t>
            </a:fld>
            <a:endParaRPr lang="en-US" dirty="0"/>
          </a:p>
        </p:txBody>
      </p:sp>
    </p:spTree>
    <p:extLst>
      <p:ext uri="{BB962C8B-B14F-4D97-AF65-F5344CB8AC3E}">
        <p14:creationId xmlns:p14="http://schemas.microsoft.com/office/powerpoint/2010/main" val="2834899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Straight Connector 13" descr="decorative object"/>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68200" y="614620"/>
            <a:ext cx="3367359" cy="5224724"/>
          </a:xfrm>
        </p:spPr>
        <p:txBody>
          <a:bodyPr anchor="ctr">
            <a:normAutofit/>
          </a:bodyPr>
          <a:lstStyle/>
          <a:p>
            <a:r>
              <a:rPr lang="en-US" dirty="0"/>
              <a:t>New Standards, New Assessments</a:t>
            </a:r>
          </a:p>
        </p:txBody>
      </p:sp>
      <p:sp>
        <p:nvSpPr>
          <p:cNvPr id="3" name="Content Placeholder 2"/>
          <p:cNvSpPr>
            <a:spLocks noGrp="1"/>
          </p:cNvSpPr>
          <p:nvPr>
            <p:ph idx="1"/>
          </p:nvPr>
        </p:nvSpPr>
        <p:spPr>
          <a:xfrm>
            <a:off x="4448050" y="457199"/>
            <a:ext cx="5206313" cy="5949287"/>
          </a:xfrm>
        </p:spPr>
        <p:txBody>
          <a:bodyPr anchor="ctr">
            <a:normAutofit/>
          </a:bodyPr>
          <a:lstStyle/>
          <a:p>
            <a:pPr>
              <a:lnSpc>
                <a:spcPct val="90000"/>
              </a:lnSpc>
              <a:spcBef>
                <a:spcPts val="1800"/>
              </a:spcBef>
              <a:buFont typeface="Wingdings" panose="05000000000000000000" pitchFamily="2" charset="2"/>
              <a:buChar char="Ø"/>
            </a:pPr>
            <a:r>
              <a:rPr lang="en-US" sz="3000" dirty="0"/>
              <a:t>New learning standards require new ways to measure how much students know and can do. </a:t>
            </a:r>
          </a:p>
          <a:p>
            <a:pPr>
              <a:lnSpc>
                <a:spcPct val="90000"/>
              </a:lnSpc>
              <a:spcBef>
                <a:spcPts val="1800"/>
              </a:spcBef>
              <a:buFont typeface="Wingdings" panose="05000000000000000000" pitchFamily="2" charset="2"/>
              <a:buChar char="Ø"/>
            </a:pPr>
            <a:r>
              <a:rPr lang="en-US" sz="3000" dirty="0"/>
              <a:t>That’s why in 2015, Michigan replaced the 44-year-old</a:t>
            </a:r>
            <a:br>
              <a:rPr lang="en-US" sz="3000" dirty="0"/>
            </a:br>
            <a:r>
              <a:rPr lang="en-US" sz="3000" dirty="0"/>
              <a:t>MEAP test with the NEW Michigan Student Test of Educational Progress (M-STEP), and continues to look for ways to improve its system of standardized assessment.</a:t>
            </a:r>
          </a:p>
        </p:txBody>
      </p:sp>
      <p:sp>
        <p:nvSpPr>
          <p:cNvPr id="9" name="Slide Number Placeholder 8" descr="decorative object"/>
          <p:cNvSpPr>
            <a:spLocks noGrp="1"/>
          </p:cNvSpPr>
          <p:nvPr>
            <p:ph type="sldNum" sz="quarter" idx="12"/>
          </p:nvPr>
        </p:nvSpPr>
        <p:spPr>
          <a:xfrm>
            <a:off x="8324849" y="6492875"/>
            <a:ext cx="683339" cy="365125"/>
          </a:xfrm>
        </p:spPr>
        <p:txBody>
          <a:bodyPr>
            <a:normAutofit/>
          </a:bodyPr>
          <a:lstStyle/>
          <a:p>
            <a:pPr>
              <a:spcAft>
                <a:spcPts val="600"/>
              </a:spcAft>
            </a:pPr>
            <a:fld id="{733907EF-0BB2-40F4-BA92-DC2439EE891C}" type="slidenum">
              <a:rPr lang="en-US" smtClean="0"/>
              <a:pPr>
                <a:spcAft>
                  <a:spcPts val="600"/>
                </a:spcAft>
              </a:pPr>
              <a:t>6</a:t>
            </a:fld>
            <a:endParaRPr lang="en-US" dirty="0"/>
          </a:p>
        </p:txBody>
      </p:sp>
    </p:spTree>
    <p:extLst>
      <p:ext uri="{BB962C8B-B14F-4D97-AF65-F5344CB8AC3E}">
        <p14:creationId xmlns:p14="http://schemas.microsoft.com/office/powerpoint/2010/main" val="409244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757"/>
            <a:ext cx="9683966" cy="880533"/>
          </a:xfrm>
        </p:spPr>
        <p:txBody>
          <a:bodyPr/>
          <a:lstStyle/>
          <a:p>
            <a:pPr algn="ctr"/>
            <a:r>
              <a:rPr lang="en-US" dirty="0"/>
              <a:t>Measuring Progress</a:t>
            </a:r>
          </a:p>
        </p:txBody>
      </p:sp>
      <p:sp>
        <p:nvSpPr>
          <p:cNvPr id="3" name="Content Placeholder 2"/>
          <p:cNvSpPr>
            <a:spLocks noGrp="1"/>
          </p:cNvSpPr>
          <p:nvPr>
            <p:ph idx="1"/>
          </p:nvPr>
        </p:nvSpPr>
        <p:spPr>
          <a:xfrm>
            <a:off x="361506" y="1135464"/>
            <a:ext cx="9827523" cy="5265336"/>
          </a:xfrm>
        </p:spPr>
        <p:txBody>
          <a:bodyPr>
            <a:noAutofit/>
          </a:bodyPr>
          <a:lstStyle/>
          <a:p>
            <a:pPr marL="0" indent="0">
              <a:spcBef>
                <a:spcPts val="1800"/>
              </a:spcBef>
              <a:buNone/>
            </a:pPr>
            <a:r>
              <a:rPr lang="en-US" sz="3200" dirty="0"/>
              <a:t>Each spring, all students take a high-quality state assessment.</a:t>
            </a:r>
          </a:p>
          <a:p>
            <a:pPr>
              <a:spcBef>
                <a:spcPts val="1400"/>
              </a:spcBef>
              <a:buFont typeface="Wingdings" panose="05000000000000000000" pitchFamily="2" charset="2"/>
              <a:buChar char="ü"/>
            </a:pPr>
            <a:r>
              <a:rPr lang="en-US" sz="3200" b="1" dirty="0"/>
              <a:t>M-STEP</a:t>
            </a:r>
            <a:r>
              <a:rPr lang="en-US" sz="3200" dirty="0"/>
              <a:t> is given to elementary and middle school </a:t>
            </a:r>
            <a:br>
              <a:rPr lang="en-US" sz="3200" dirty="0"/>
            </a:br>
            <a:r>
              <a:rPr lang="en-US" sz="3200" dirty="0"/>
              <a:t>students each spring. </a:t>
            </a:r>
          </a:p>
          <a:p>
            <a:pPr lvl="1">
              <a:spcBef>
                <a:spcPts val="1200"/>
              </a:spcBef>
              <a:buFont typeface="Wingdings" panose="05000000000000000000" pitchFamily="2" charset="2"/>
              <a:buChar char="v"/>
            </a:pPr>
            <a:r>
              <a:rPr lang="en-US" dirty="0"/>
              <a:t>In grades 3 through 8, English language arts and mathematics standards are measured by M-STEP.</a:t>
            </a:r>
          </a:p>
          <a:p>
            <a:pPr lvl="1">
              <a:spcBef>
                <a:spcPts val="1200"/>
              </a:spcBef>
              <a:buFont typeface="Wingdings" panose="05000000000000000000" pitchFamily="2" charset="2"/>
              <a:buChar char="v"/>
            </a:pPr>
            <a:r>
              <a:rPr lang="en-US" dirty="0"/>
              <a:t>Science and social studies are measured in grades 5, 8 and 11. </a:t>
            </a:r>
          </a:p>
        </p:txBody>
      </p:sp>
      <p:sp>
        <p:nvSpPr>
          <p:cNvPr id="9" name="Slide Number Placeholder 8"/>
          <p:cNvSpPr>
            <a:spLocks noGrp="1"/>
          </p:cNvSpPr>
          <p:nvPr>
            <p:ph type="sldNum" sz="quarter" idx="12"/>
          </p:nvPr>
        </p:nvSpPr>
        <p:spPr>
          <a:xfrm>
            <a:off x="8413406" y="6477016"/>
            <a:ext cx="645927" cy="365125"/>
          </a:xfrm>
        </p:spPr>
        <p:txBody>
          <a:bodyPr/>
          <a:lstStyle/>
          <a:p>
            <a:fld id="{733907EF-0BB2-40F4-BA92-DC2439EE891C}" type="slidenum">
              <a:rPr lang="en-US" smtClean="0"/>
              <a:t>7</a:t>
            </a:fld>
            <a:endParaRPr lang="en-US" dirty="0"/>
          </a:p>
        </p:txBody>
      </p:sp>
    </p:spTree>
    <p:extLst>
      <p:ext uri="{BB962C8B-B14F-4D97-AF65-F5344CB8AC3E}">
        <p14:creationId xmlns:p14="http://schemas.microsoft.com/office/powerpoint/2010/main" val="250882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84" y="156517"/>
            <a:ext cx="9432758" cy="880533"/>
          </a:xfrm>
        </p:spPr>
        <p:txBody>
          <a:bodyPr/>
          <a:lstStyle/>
          <a:p>
            <a:pPr algn="ctr"/>
            <a:r>
              <a:rPr lang="en-US" dirty="0"/>
              <a:t>Measuring Progress</a:t>
            </a:r>
          </a:p>
        </p:txBody>
      </p:sp>
      <p:sp>
        <p:nvSpPr>
          <p:cNvPr id="3" name="Content Placeholder 2"/>
          <p:cNvSpPr>
            <a:spLocks noGrp="1"/>
          </p:cNvSpPr>
          <p:nvPr>
            <p:ph idx="1"/>
          </p:nvPr>
        </p:nvSpPr>
        <p:spPr>
          <a:xfrm>
            <a:off x="329609" y="1336431"/>
            <a:ext cx="9526772" cy="4862470"/>
          </a:xfrm>
        </p:spPr>
        <p:txBody>
          <a:bodyPr>
            <a:noAutofit/>
          </a:bodyPr>
          <a:lstStyle/>
          <a:p>
            <a:pPr>
              <a:spcBef>
                <a:spcPts val="1800"/>
              </a:spcBef>
              <a:buFont typeface="Wingdings" panose="05000000000000000000" pitchFamily="2" charset="2"/>
              <a:buChar char="ü"/>
            </a:pPr>
            <a:r>
              <a:rPr lang="en-US" sz="3200" b="1" dirty="0"/>
              <a:t>PSAT</a:t>
            </a:r>
            <a:r>
              <a:rPr lang="en-US" sz="3200" dirty="0"/>
              <a:t> (PreSAT) is an option for districts and is given each spring to students in grades 9 and 10. </a:t>
            </a:r>
          </a:p>
          <a:p>
            <a:pPr lvl="1">
              <a:buFont typeface="Wingdings" panose="05000000000000000000" pitchFamily="2" charset="2"/>
              <a:buChar char="ü"/>
            </a:pPr>
            <a:r>
              <a:rPr lang="en-US" dirty="0">
                <a:highlight>
                  <a:srgbClr val="FFFF00"/>
                </a:highlight>
              </a:rPr>
              <a:t>Starting in 2019</a:t>
            </a:r>
            <a:r>
              <a:rPr lang="en-US" dirty="0"/>
              <a:t>, schools will be required to give the PSAT to students in grades 8, 9, and 10</a:t>
            </a:r>
          </a:p>
        </p:txBody>
      </p:sp>
      <p:sp>
        <p:nvSpPr>
          <p:cNvPr id="9" name="Slide Number Placeholder 8"/>
          <p:cNvSpPr>
            <a:spLocks noGrp="1"/>
          </p:cNvSpPr>
          <p:nvPr>
            <p:ph type="sldNum" sz="quarter" idx="12"/>
          </p:nvPr>
        </p:nvSpPr>
        <p:spPr/>
        <p:txBody>
          <a:bodyPr/>
          <a:lstStyle/>
          <a:p>
            <a:fld id="{733907EF-0BB2-40F4-BA92-DC2439EE891C}" type="slidenum">
              <a:rPr lang="en-US" smtClean="0"/>
              <a:t>8</a:t>
            </a:fld>
            <a:endParaRPr lang="en-US" dirty="0"/>
          </a:p>
        </p:txBody>
      </p:sp>
    </p:spTree>
    <p:extLst>
      <p:ext uri="{BB962C8B-B14F-4D97-AF65-F5344CB8AC3E}">
        <p14:creationId xmlns:p14="http://schemas.microsoft.com/office/powerpoint/2010/main" val="107691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84" y="156517"/>
            <a:ext cx="9432758" cy="880533"/>
          </a:xfrm>
        </p:spPr>
        <p:txBody>
          <a:bodyPr/>
          <a:lstStyle/>
          <a:p>
            <a:pPr algn="ctr"/>
            <a:r>
              <a:rPr lang="en-US" dirty="0"/>
              <a:t>Measuring Progress</a:t>
            </a:r>
          </a:p>
        </p:txBody>
      </p:sp>
      <p:sp>
        <p:nvSpPr>
          <p:cNvPr id="3" name="Content Placeholder 2"/>
          <p:cNvSpPr>
            <a:spLocks noGrp="1"/>
          </p:cNvSpPr>
          <p:nvPr>
            <p:ph idx="1"/>
          </p:nvPr>
        </p:nvSpPr>
        <p:spPr>
          <a:xfrm>
            <a:off x="329609" y="1336431"/>
            <a:ext cx="9526772" cy="4862470"/>
          </a:xfrm>
        </p:spPr>
        <p:txBody>
          <a:bodyPr>
            <a:noAutofit/>
          </a:bodyPr>
          <a:lstStyle/>
          <a:p>
            <a:pPr>
              <a:spcBef>
                <a:spcPts val="1800"/>
              </a:spcBef>
              <a:buFont typeface="Wingdings" panose="05000000000000000000" pitchFamily="2" charset="2"/>
              <a:buChar char="ü"/>
            </a:pPr>
            <a:r>
              <a:rPr lang="en-US" sz="3200" b="1" dirty="0"/>
              <a:t>Michigan Merit Exam (MME) </a:t>
            </a:r>
            <a:r>
              <a:rPr lang="en-US" sz="3200" dirty="0"/>
              <a:t>assesses students in grade 11 and includes:</a:t>
            </a:r>
          </a:p>
          <a:p>
            <a:pPr lvl="1">
              <a:spcBef>
                <a:spcPts val="1200"/>
              </a:spcBef>
              <a:buFont typeface="Wingdings" panose="05000000000000000000" pitchFamily="2" charset="2"/>
              <a:buChar char="v"/>
            </a:pPr>
            <a:r>
              <a:rPr lang="en-US" b="1" dirty="0"/>
              <a:t>SAT with Essay </a:t>
            </a:r>
            <a:r>
              <a:rPr lang="en-US" dirty="0"/>
              <a:t>college entrance exam, which also measures English language arts and mathematics standards. </a:t>
            </a:r>
          </a:p>
          <a:p>
            <a:pPr lvl="1">
              <a:buFont typeface="Wingdings" panose="05000000000000000000" pitchFamily="2" charset="2"/>
              <a:buChar char="v"/>
            </a:pPr>
            <a:r>
              <a:rPr lang="en-US" b="1" dirty="0"/>
              <a:t>M-STEP</a:t>
            </a:r>
            <a:r>
              <a:rPr lang="en-US" dirty="0"/>
              <a:t> science and social studies exams. </a:t>
            </a:r>
          </a:p>
          <a:p>
            <a:pPr lvl="1">
              <a:buFont typeface="Wingdings" panose="05000000000000000000" pitchFamily="2" charset="2"/>
              <a:buChar char="v"/>
            </a:pPr>
            <a:r>
              <a:rPr lang="en-US" b="1" dirty="0"/>
              <a:t>ACT WorkKeys </a:t>
            </a:r>
            <a:r>
              <a:rPr lang="en-US" dirty="0"/>
              <a:t>assessment, which measures work skills.</a:t>
            </a:r>
          </a:p>
        </p:txBody>
      </p:sp>
      <p:sp>
        <p:nvSpPr>
          <p:cNvPr id="9" name="Slide Number Placeholder 8"/>
          <p:cNvSpPr>
            <a:spLocks noGrp="1"/>
          </p:cNvSpPr>
          <p:nvPr>
            <p:ph type="sldNum" sz="quarter" idx="12"/>
          </p:nvPr>
        </p:nvSpPr>
        <p:spPr/>
        <p:txBody>
          <a:bodyPr/>
          <a:lstStyle/>
          <a:p>
            <a:fld id="{733907EF-0BB2-40F4-BA92-DC2439EE891C}" type="slidenum">
              <a:rPr lang="en-US" smtClean="0"/>
              <a:t>9</a:t>
            </a:fld>
            <a:endParaRPr lang="en-US" dirty="0"/>
          </a:p>
        </p:txBody>
      </p:sp>
    </p:spTree>
    <p:extLst>
      <p:ext uri="{BB962C8B-B14F-4D97-AF65-F5344CB8AC3E}">
        <p14:creationId xmlns:p14="http://schemas.microsoft.com/office/powerpoint/2010/main" val="214142782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5842</TotalTime>
  <Words>988</Words>
  <Application>Microsoft Office PowerPoint</Application>
  <PresentationFormat>Widescreen</PresentationFormat>
  <Paragraphs>136</Paragraphs>
  <Slides>21</Slides>
  <Notes>6</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Times New Roman</vt:lpstr>
      <vt:lpstr>Trebuchet MS</vt:lpstr>
      <vt:lpstr>Wingdings</vt:lpstr>
      <vt:lpstr>Wingdings 3</vt:lpstr>
      <vt:lpstr>Facet</vt:lpstr>
      <vt:lpstr>What it IS - What it means –  What it Offers</vt:lpstr>
      <vt:lpstr>Expecting More</vt:lpstr>
      <vt:lpstr>Expecting More</vt:lpstr>
      <vt:lpstr>Expecting More (cont’d)</vt:lpstr>
      <vt:lpstr>What are Michigan Standards?</vt:lpstr>
      <vt:lpstr>New Standards, New Assessments</vt:lpstr>
      <vt:lpstr>Measuring Progress</vt:lpstr>
      <vt:lpstr>Measuring Progress</vt:lpstr>
      <vt:lpstr>Measuring Progress</vt:lpstr>
      <vt:lpstr>Support for Students </vt:lpstr>
      <vt:lpstr>Why State Assessments Are Important </vt:lpstr>
      <vt:lpstr>What Do State Assessments Provide? </vt:lpstr>
      <vt:lpstr>Curriculum Alignment  and Test Scores</vt:lpstr>
      <vt:lpstr>When Does My Student  Take State Assessments?</vt:lpstr>
      <vt:lpstr>Online Testing Schedule </vt:lpstr>
      <vt:lpstr>Spring 2018 Online Testing Schedule</vt:lpstr>
      <vt:lpstr>Student Time Spent on State Assessments </vt:lpstr>
      <vt:lpstr>Final Test Results </vt:lpstr>
      <vt:lpstr>Test Results (cont’d) </vt:lpstr>
      <vt:lpstr>Test Results (cont’d) </vt:lpstr>
      <vt:lpstr>Questions?</vt:lpstr>
    </vt:vector>
  </TitlesOfParts>
  <Company>State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parent’s guide to M-STEP</dc:title>
  <dc:creator>Mathiot, Kimberly (MDE)</dc:creator>
  <cp:lastModifiedBy>Julie Bungard</cp:lastModifiedBy>
  <cp:revision>262</cp:revision>
  <cp:lastPrinted>2015-10-08T18:19:27Z</cp:lastPrinted>
  <dcterms:created xsi:type="dcterms:W3CDTF">2015-03-30T20:46:33Z</dcterms:created>
  <dcterms:modified xsi:type="dcterms:W3CDTF">2018-03-12T19:58:22Z</dcterms:modified>
</cp:coreProperties>
</file>